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60"/>
  </p:normalViewPr>
  <p:slideViewPr>
    <p:cSldViewPr snapToGrid="0">
      <p:cViewPr varScale="1">
        <p:scale>
          <a:sx n="97" d="100"/>
          <a:sy n="97" d="100"/>
        </p:scale>
        <p:origin x="149"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6/6/2024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6/6/2024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6/6/2024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6/6/2024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6/6/2024</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6/6/2024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6/6/2024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6/6/2024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6/6/2024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6/6/2024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6/6/2024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6/6/2024</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Unit 2</a:t>
            </a:r>
            <a:endParaRPr lang="en-US" dirty="0"/>
          </a:p>
        </p:txBody>
      </p:sp>
      <p:sp>
        <p:nvSpPr>
          <p:cNvPr id="3" name="Subtitle 2"/>
          <p:cNvSpPr>
            <a:spLocks noGrp="1"/>
          </p:cNvSpPr>
          <p:nvPr>
            <p:ph type="subTitle" idx="1"/>
          </p:nvPr>
        </p:nvSpPr>
        <p:spPr/>
        <p:txBody>
          <a:bodyPr/>
          <a:lstStyle/>
          <a:p>
            <a:r>
              <a:rPr lang="en-US" dirty="0" err="1" smtClean="0"/>
              <a:t>Er.Sudan</a:t>
            </a:r>
            <a:r>
              <a:rPr lang="en-US" dirty="0" smtClean="0"/>
              <a:t> Prajapati</a:t>
            </a:r>
            <a:endParaRPr lang="en-US" dirty="0"/>
          </a:p>
        </p:txBody>
      </p:sp>
    </p:spTree>
    <p:extLst>
      <p:ext uri="{BB962C8B-B14F-4D97-AF65-F5344CB8AC3E}">
        <p14:creationId xmlns:p14="http://schemas.microsoft.com/office/powerpoint/2010/main" val="24181958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Given the address, find the hostname.</a:t>
            </a:r>
          </a:p>
        </p:txBody>
      </p:sp>
      <p:pic>
        <p:nvPicPr>
          <p:cNvPr id="4" name="Content Placeholder 3"/>
          <p:cNvPicPr>
            <a:picLocks noGrp="1" noChangeAspect="1"/>
          </p:cNvPicPr>
          <p:nvPr>
            <p:ph idx="1"/>
          </p:nvPr>
        </p:nvPicPr>
        <p:blipFill>
          <a:blip r:embed="rId2"/>
          <a:stretch>
            <a:fillRect/>
          </a:stretch>
        </p:blipFill>
        <p:spPr>
          <a:xfrm>
            <a:off x="680321" y="1995905"/>
            <a:ext cx="10522224" cy="4789214"/>
          </a:xfrm>
          <a:prstGeom prst="rect">
            <a:avLst/>
          </a:prstGeom>
        </p:spPr>
      </p:pic>
    </p:spTree>
    <p:extLst>
      <p:ext uri="{BB962C8B-B14F-4D97-AF65-F5344CB8AC3E}">
        <p14:creationId xmlns:p14="http://schemas.microsoft.com/office/powerpoint/2010/main" val="7291240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62500" lnSpcReduction="20000"/>
          </a:bodyPr>
          <a:lstStyle/>
          <a:p>
            <a:r>
              <a:rPr lang="en-US" dirty="0"/>
              <a:t>If you want to know the IP address of a machine, then use the </a:t>
            </a:r>
            <a:r>
              <a:rPr lang="en-US" dirty="0" err="1"/>
              <a:t>getAddress</a:t>
            </a:r>
            <a:r>
              <a:rPr lang="en-US" dirty="0"/>
              <a:t>() method, which returns an IP address as an array of bytes in network byte order. If you need to know the length of the array, use the array’s length field</a:t>
            </a:r>
            <a:r>
              <a:rPr lang="en-US" dirty="0" smtClean="0"/>
              <a:t>:</a:t>
            </a:r>
          </a:p>
          <a:p>
            <a:r>
              <a:rPr lang="en-US" dirty="0" smtClean="0"/>
              <a:t> </a:t>
            </a:r>
            <a:r>
              <a:rPr lang="en-US" dirty="0" err="1"/>
              <a:t>InetAddress</a:t>
            </a:r>
            <a:r>
              <a:rPr lang="en-US" dirty="0"/>
              <a:t> me = </a:t>
            </a:r>
            <a:r>
              <a:rPr lang="en-US" dirty="0" err="1"/>
              <a:t>InetAddress.getLocalHost</a:t>
            </a:r>
            <a:r>
              <a:rPr lang="en-US" dirty="0"/>
              <a:t>(); </a:t>
            </a:r>
            <a:endParaRPr lang="en-US" dirty="0" smtClean="0"/>
          </a:p>
          <a:p>
            <a:r>
              <a:rPr lang="en-US" dirty="0" smtClean="0"/>
              <a:t>byte</a:t>
            </a:r>
            <a:r>
              <a:rPr lang="en-US" dirty="0"/>
              <a:t>[] address = </a:t>
            </a:r>
            <a:r>
              <a:rPr lang="en-US" dirty="0" err="1"/>
              <a:t>me.getAddress</a:t>
            </a:r>
            <a:r>
              <a:rPr lang="en-US" dirty="0"/>
              <a:t>(); </a:t>
            </a:r>
          </a:p>
          <a:p>
            <a:r>
              <a:rPr lang="en-US" dirty="0" smtClean="0"/>
              <a:t>The </a:t>
            </a:r>
            <a:r>
              <a:rPr lang="en-US" dirty="0"/>
              <a:t>bytes returned are unsigned, which poses a problem. Unlike C, Java doesn’t have an unsigned byte primitive data type. Bytes with values higher than 127 are treated as negative numbers. Therefore, if you want to do anything with the bytes returned by </a:t>
            </a:r>
            <a:r>
              <a:rPr lang="en-US" dirty="0" err="1"/>
              <a:t>getAddress</a:t>
            </a:r>
            <a:r>
              <a:rPr lang="en-US" dirty="0"/>
              <a:t>(), you need to promote the bytes to </a:t>
            </a:r>
            <a:r>
              <a:rPr lang="en-US" dirty="0" err="1"/>
              <a:t>ints</a:t>
            </a:r>
            <a:r>
              <a:rPr lang="en-US" dirty="0"/>
              <a:t> and make appropriate adjustments. Here’s one way to do it: </a:t>
            </a:r>
            <a:endParaRPr lang="en-US" dirty="0" smtClean="0"/>
          </a:p>
          <a:p>
            <a:r>
              <a:rPr lang="en-US" dirty="0" err="1" smtClean="0"/>
              <a:t>int</a:t>
            </a:r>
            <a:r>
              <a:rPr lang="en-US" dirty="0" smtClean="0"/>
              <a:t> </a:t>
            </a:r>
            <a:r>
              <a:rPr lang="en-US" dirty="0" err="1"/>
              <a:t>unsignedByte</a:t>
            </a:r>
            <a:r>
              <a:rPr lang="en-US" dirty="0"/>
              <a:t> = </a:t>
            </a:r>
            <a:r>
              <a:rPr lang="en-US" dirty="0" err="1"/>
              <a:t>signedByte</a:t>
            </a:r>
            <a:r>
              <a:rPr lang="en-US" dirty="0"/>
              <a:t> &lt; 0 ? </a:t>
            </a:r>
            <a:r>
              <a:rPr lang="en-US" dirty="0" err="1"/>
              <a:t>signedByte</a:t>
            </a:r>
            <a:r>
              <a:rPr lang="en-US" dirty="0"/>
              <a:t> + 256 : </a:t>
            </a:r>
            <a:r>
              <a:rPr lang="en-US" dirty="0" err="1"/>
              <a:t>signedByte</a:t>
            </a:r>
            <a:r>
              <a:rPr lang="en-US" dirty="0"/>
              <a:t>; </a:t>
            </a:r>
            <a:endParaRPr lang="en-US" dirty="0" smtClean="0"/>
          </a:p>
          <a:p>
            <a:r>
              <a:rPr lang="en-US" dirty="0" smtClean="0"/>
              <a:t> </a:t>
            </a:r>
            <a:r>
              <a:rPr lang="en-US" dirty="0"/>
              <a:t>Here, </a:t>
            </a:r>
            <a:r>
              <a:rPr lang="en-US" dirty="0" err="1"/>
              <a:t>signedByte</a:t>
            </a:r>
            <a:r>
              <a:rPr lang="en-US" dirty="0"/>
              <a:t> may be either positive or negative. The conditional operator ? tests whether </a:t>
            </a:r>
            <a:r>
              <a:rPr lang="en-US" dirty="0" err="1"/>
              <a:t>signedByte</a:t>
            </a:r>
            <a:r>
              <a:rPr lang="en-US" dirty="0"/>
              <a:t> is negative. If it is, 256 is added to </a:t>
            </a:r>
            <a:r>
              <a:rPr lang="en-US" dirty="0" err="1"/>
              <a:t>signedByte</a:t>
            </a:r>
            <a:r>
              <a:rPr lang="en-US" dirty="0"/>
              <a:t> to make it positive. Otherwise, it’s left alone. </a:t>
            </a:r>
          </a:p>
          <a:p>
            <a:r>
              <a:rPr lang="en-US" dirty="0" smtClean="0"/>
              <a:t>One </a:t>
            </a:r>
            <a:r>
              <a:rPr lang="en-US" dirty="0"/>
              <a:t>reason to look at the raw bytes of an IP address is to determine the type of the address. Test the number of bytes in the array returned by </a:t>
            </a:r>
            <a:r>
              <a:rPr lang="en-US" dirty="0" err="1"/>
              <a:t>getAddress</a:t>
            </a:r>
            <a:r>
              <a:rPr lang="en-US" dirty="0"/>
              <a:t>() to determine whether you’re dealing with an IPv4 or IPv6 address</a:t>
            </a:r>
          </a:p>
        </p:txBody>
      </p:sp>
    </p:spTree>
    <p:extLst>
      <p:ext uri="{BB962C8B-B14F-4D97-AF65-F5344CB8AC3E}">
        <p14:creationId xmlns:p14="http://schemas.microsoft.com/office/powerpoint/2010/main" val="23239640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Determining whether an IP address is v4 or v6.</a:t>
            </a:r>
          </a:p>
        </p:txBody>
      </p:sp>
      <p:pic>
        <p:nvPicPr>
          <p:cNvPr id="4" name="Content Placeholder 3"/>
          <p:cNvPicPr>
            <a:picLocks noGrp="1" noChangeAspect="1"/>
          </p:cNvPicPr>
          <p:nvPr>
            <p:ph idx="1"/>
          </p:nvPr>
        </p:nvPicPr>
        <p:blipFill>
          <a:blip r:embed="rId2"/>
          <a:stretch>
            <a:fillRect/>
          </a:stretch>
        </p:blipFill>
        <p:spPr>
          <a:xfrm>
            <a:off x="1879720" y="2336800"/>
            <a:ext cx="7216535" cy="3598863"/>
          </a:xfrm>
          <a:prstGeom prst="rect">
            <a:avLst/>
          </a:prstGeom>
        </p:spPr>
      </p:pic>
    </p:spTree>
    <p:extLst>
      <p:ext uri="{BB962C8B-B14F-4D97-AF65-F5344CB8AC3E}">
        <p14:creationId xmlns:p14="http://schemas.microsoft.com/office/powerpoint/2010/main" val="42247825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Address Types, Testing Reachability and</a:t>
            </a:r>
            <a:br>
              <a:rPr lang="en-US" dirty="0"/>
            </a:br>
            <a:r>
              <a:rPr lang="en-US" dirty="0"/>
              <a:t>Object Methods</a:t>
            </a:r>
          </a:p>
        </p:txBody>
      </p:sp>
      <p:sp>
        <p:nvSpPr>
          <p:cNvPr id="3" name="Content Placeholder 2"/>
          <p:cNvSpPr>
            <a:spLocks noGrp="1"/>
          </p:cNvSpPr>
          <p:nvPr>
            <p:ph idx="1"/>
          </p:nvPr>
        </p:nvSpPr>
        <p:spPr/>
        <p:txBody>
          <a:bodyPr>
            <a:normAutofit fontScale="55000" lnSpcReduction="20000"/>
          </a:bodyPr>
          <a:lstStyle/>
          <a:p>
            <a:r>
              <a:rPr lang="en-US" dirty="0"/>
              <a:t>Address Types</a:t>
            </a:r>
          </a:p>
          <a:p>
            <a:r>
              <a:rPr lang="en-US" dirty="0"/>
              <a:t>Some IP addresses and some patterns of addresses have special meanings. </a:t>
            </a:r>
            <a:r>
              <a:rPr lang="en-US" dirty="0" smtClean="0"/>
              <a:t>For instance</a:t>
            </a:r>
            <a:r>
              <a:rPr lang="en-US" dirty="0"/>
              <a:t>, 127.0.0.1 is the local loopback address. IPv4 addresses in the </a:t>
            </a:r>
            <a:r>
              <a:rPr lang="en-US" dirty="0" smtClean="0"/>
              <a:t>range 224.0.0.0 </a:t>
            </a:r>
            <a:r>
              <a:rPr lang="en-US" dirty="0"/>
              <a:t>to 239.255.255.255 are multicast addresses that send to </a:t>
            </a:r>
            <a:r>
              <a:rPr lang="en-US" dirty="0" smtClean="0"/>
              <a:t>several subscribed </a:t>
            </a:r>
            <a:r>
              <a:rPr lang="en-US" dirty="0"/>
              <a:t>hosts at once. Java includes 10 methods for testing whether </a:t>
            </a:r>
            <a:r>
              <a:rPr lang="en-US" dirty="0" smtClean="0"/>
              <a:t>an </a:t>
            </a:r>
            <a:r>
              <a:rPr lang="en-US" dirty="0" err="1" smtClean="0"/>
              <a:t>InetAddress</a:t>
            </a:r>
            <a:r>
              <a:rPr lang="en-US" dirty="0" smtClean="0"/>
              <a:t> </a:t>
            </a:r>
            <a:r>
              <a:rPr lang="en-US" dirty="0"/>
              <a:t>object meets any of these criteria:</a:t>
            </a:r>
          </a:p>
          <a:p>
            <a:r>
              <a:rPr lang="en-US" dirty="0"/>
              <a:t>1. public </a:t>
            </a:r>
            <a:r>
              <a:rPr lang="en-US" dirty="0" err="1"/>
              <a:t>boolean</a:t>
            </a:r>
            <a:r>
              <a:rPr lang="en-US" dirty="0"/>
              <a:t> </a:t>
            </a:r>
            <a:r>
              <a:rPr lang="en-US" dirty="0" err="1"/>
              <a:t>isAnyLocalAddress</a:t>
            </a:r>
            <a:r>
              <a:rPr lang="en-US" dirty="0"/>
              <a:t>()</a:t>
            </a:r>
          </a:p>
          <a:p>
            <a:r>
              <a:rPr lang="en-US" dirty="0"/>
              <a:t>2. public </a:t>
            </a:r>
            <a:r>
              <a:rPr lang="en-US" dirty="0" err="1"/>
              <a:t>boolean</a:t>
            </a:r>
            <a:r>
              <a:rPr lang="en-US" dirty="0"/>
              <a:t> </a:t>
            </a:r>
            <a:r>
              <a:rPr lang="en-US" dirty="0" err="1"/>
              <a:t>isLoopbackAddress</a:t>
            </a:r>
            <a:r>
              <a:rPr lang="en-US" dirty="0"/>
              <a:t>()</a:t>
            </a:r>
          </a:p>
          <a:p>
            <a:r>
              <a:rPr lang="en-US" dirty="0"/>
              <a:t>3. public </a:t>
            </a:r>
            <a:r>
              <a:rPr lang="en-US" dirty="0" err="1"/>
              <a:t>boolean</a:t>
            </a:r>
            <a:r>
              <a:rPr lang="en-US" dirty="0"/>
              <a:t> </a:t>
            </a:r>
            <a:r>
              <a:rPr lang="en-US" dirty="0" err="1"/>
              <a:t>isLinkLocalAddress</a:t>
            </a:r>
            <a:r>
              <a:rPr lang="en-US" dirty="0"/>
              <a:t>()</a:t>
            </a:r>
          </a:p>
          <a:p>
            <a:r>
              <a:rPr lang="en-US" dirty="0"/>
              <a:t>4. public </a:t>
            </a:r>
            <a:r>
              <a:rPr lang="en-US" dirty="0" err="1"/>
              <a:t>boolean</a:t>
            </a:r>
            <a:r>
              <a:rPr lang="en-US" dirty="0"/>
              <a:t> </a:t>
            </a:r>
            <a:r>
              <a:rPr lang="en-US" dirty="0" err="1"/>
              <a:t>isSiteLocalAddress</a:t>
            </a:r>
            <a:r>
              <a:rPr lang="en-US" dirty="0"/>
              <a:t>()</a:t>
            </a:r>
          </a:p>
          <a:p>
            <a:r>
              <a:rPr lang="en-US" dirty="0"/>
              <a:t>5. public </a:t>
            </a:r>
            <a:r>
              <a:rPr lang="en-US" dirty="0" err="1"/>
              <a:t>boolean</a:t>
            </a:r>
            <a:r>
              <a:rPr lang="en-US" dirty="0"/>
              <a:t> </a:t>
            </a:r>
            <a:r>
              <a:rPr lang="en-US" dirty="0" err="1"/>
              <a:t>isMulticastAddress</a:t>
            </a:r>
            <a:r>
              <a:rPr lang="en-US" dirty="0"/>
              <a:t>()</a:t>
            </a:r>
          </a:p>
          <a:p>
            <a:r>
              <a:rPr lang="en-US" dirty="0"/>
              <a:t>6. public </a:t>
            </a:r>
            <a:r>
              <a:rPr lang="en-US" dirty="0" err="1"/>
              <a:t>boolean</a:t>
            </a:r>
            <a:r>
              <a:rPr lang="en-US" dirty="0"/>
              <a:t> </a:t>
            </a:r>
            <a:r>
              <a:rPr lang="en-US" dirty="0" err="1"/>
              <a:t>isMCGlobal</a:t>
            </a:r>
            <a:r>
              <a:rPr lang="en-US" dirty="0"/>
              <a:t>()</a:t>
            </a:r>
          </a:p>
          <a:p>
            <a:r>
              <a:rPr lang="en-US" dirty="0"/>
              <a:t>7. public </a:t>
            </a:r>
            <a:r>
              <a:rPr lang="en-US" dirty="0" err="1"/>
              <a:t>boolean</a:t>
            </a:r>
            <a:r>
              <a:rPr lang="en-US" dirty="0"/>
              <a:t> </a:t>
            </a:r>
            <a:r>
              <a:rPr lang="en-US" dirty="0" err="1"/>
              <a:t>isMCNodeLocal</a:t>
            </a:r>
            <a:r>
              <a:rPr lang="en-US" dirty="0"/>
              <a:t>()</a:t>
            </a:r>
          </a:p>
          <a:p>
            <a:r>
              <a:rPr lang="en-US" dirty="0"/>
              <a:t>8. public </a:t>
            </a:r>
            <a:r>
              <a:rPr lang="en-US" dirty="0" err="1"/>
              <a:t>boolean</a:t>
            </a:r>
            <a:r>
              <a:rPr lang="en-US" dirty="0"/>
              <a:t> </a:t>
            </a:r>
            <a:r>
              <a:rPr lang="en-US" dirty="0" err="1"/>
              <a:t>isMCLinkLocal</a:t>
            </a:r>
            <a:r>
              <a:rPr lang="en-US" dirty="0"/>
              <a:t>()</a:t>
            </a:r>
          </a:p>
          <a:p>
            <a:r>
              <a:rPr lang="en-US" dirty="0"/>
              <a:t>9. public </a:t>
            </a:r>
            <a:r>
              <a:rPr lang="en-US" dirty="0" err="1"/>
              <a:t>boolean</a:t>
            </a:r>
            <a:r>
              <a:rPr lang="en-US" dirty="0"/>
              <a:t> </a:t>
            </a:r>
            <a:r>
              <a:rPr lang="en-US" dirty="0" err="1"/>
              <a:t>isMCSiteLocal</a:t>
            </a:r>
            <a:r>
              <a:rPr lang="en-US" dirty="0"/>
              <a:t>()</a:t>
            </a:r>
          </a:p>
          <a:p>
            <a:r>
              <a:rPr lang="en-US" dirty="0"/>
              <a:t>10. public </a:t>
            </a:r>
            <a:r>
              <a:rPr lang="en-US" dirty="0" err="1"/>
              <a:t>boolean</a:t>
            </a:r>
            <a:r>
              <a:rPr lang="en-US" dirty="0"/>
              <a:t> </a:t>
            </a:r>
            <a:r>
              <a:rPr lang="en-US" dirty="0" err="1"/>
              <a:t>isMCOrgLocal</a:t>
            </a:r>
            <a:r>
              <a:rPr lang="en-US" dirty="0"/>
              <a:t>()</a:t>
            </a:r>
          </a:p>
        </p:txBody>
      </p:sp>
    </p:spTree>
    <p:extLst>
      <p:ext uri="{BB962C8B-B14F-4D97-AF65-F5344CB8AC3E}">
        <p14:creationId xmlns:p14="http://schemas.microsoft.com/office/powerpoint/2010/main" val="7760869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80321" y="2336872"/>
            <a:ext cx="10528962" cy="4126989"/>
          </a:xfrm>
        </p:spPr>
        <p:txBody>
          <a:bodyPr>
            <a:normAutofit fontScale="70000" lnSpcReduction="20000"/>
          </a:bodyPr>
          <a:lstStyle/>
          <a:p>
            <a:r>
              <a:rPr lang="en-US" dirty="0"/>
              <a:t>The </a:t>
            </a:r>
            <a:r>
              <a:rPr lang="en-US" dirty="0" err="1"/>
              <a:t>isAnyLocalAddress</a:t>
            </a:r>
            <a:r>
              <a:rPr lang="en-US" dirty="0"/>
              <a:t>() method returns true if the address is a wildcard address, false otherwise. In IPv4, the wildcard address is 0.0.0.0. In IPv6, this address is 0:0:0:0:0:0:0:0 (a.k.a. ::). </a:t>
            </a:r>
            <a:endParaRPr lang="en-US" dirty="0" smtClean="0"/>
          </a:p>
          <a:p>
            <a:r>
              <a:rPr lang="en-US" dirty="0" smtClean="0"/>
              <a:t>The </a:t>
            </a:r>
            <a:r>
              <a:rPr lang="en-US" dirty="0" err="1"/>
              <a:t>isLoopbackAddress</a:t>
            </a:r>
            <a:r>
              <a:rPr lang="en-US" dirty="0"/>
              <a:t>() method returns true if the address is the loopback address, false otherwise. In IPv4, this address is 127.0.0.1. In IPv6, this address is 0:0:0:0:0:0:0:1 (a.k.a. ::1). </a:t>
            </a:r>
            <a:endParaRPr lang="en-US" dirty="0" smtClean="0"/>
          </a:p>
          <a:p>
            <a:r>
              <a:rPr lang="en-US" dirty="0" smtClean="0"/>
              <a:t>The </a:t>
            </a:r>
            <a:r>
              <a:rPr lang="en-US" dirty="0" err="1"/>
              <a:t>isLinkLocalAddress</a:t>
            </a:r>
            <a:r>
              <a:rPr lang="en-US" dirty="0"/>
              <a:t>() method returns true if the address is an IPv6 link-local address, false otherwise. This is an address used to help IPv6 networks self-configure, much like DHCP on IPv4 networks but without necessarily using a server. Routers do not forward packets addressed to a link-local address beyond the local subnet. All </a:t>
            </a:r>
            <a:r>
              <a:rPr lang="en-US" dirty="0" err="1"/>
              <a:t>linklocal</a:t>
            </a:r>
            <a:r>
              <a:rPr lang="en-US" dirty="0"/>
              <a:t> addresses begin with the eight bytes FE80:0000:0000:0000. The next eight bytes are filled with a </a:t>
            </a:r>
            <a:r>
              <a:rPr lang="en-US" dirty="0" smtClean="0"/>
              <a:t>local </a:t>
            </a:r>
            <a:r>
              <a:rPr lang="en-US" dirty="0"/>
              <a:t>address, often copied from the Ethernet MAC address assigned by the Ethernet card manufacturer. </a:t>
            </a:r>
          </a:p>
          <a:p>
            <a:r>
              <a:rPr lang="en-US" dirty="0" smtClean="0"/>
              <a:t> </a:t>
            </a:r>
            <a:r>
              <a:rPr lang="en-US" dirty="0"/>
              <a:t>The </a:t>
            </a:r>
            <a:r>
              <a:rPr lang="en-US" dirty="0" err="1"/>
              <a:t>isSiteLocalAddress</a:t>
            </a:r>
            <a:r>
              <a:rPr lang="en-US" dirty="0"/>
              <a:t>() method returns true if the address is an IPv6 site-local address, false otherwise. Site-local addresses are similar to link-local addresses except that they may be forwarded by routers within a site or campus but should not be forwarded beyond that site. Site-local addresses begin with the eight bytes FEC0:0000:0000:0000. The next eight bytes are filled with a local address, often copied from the Ethernet MAC address assigned by the Ethernet card manufacturer. </a:t>
            </a:r>
          </a:p>
          <a:p>
            <a:r>
              <a:rPr lang="en-US" dirty="0" smtClean="0"/>
              <a:t>The </a:t>
            </a:r>
            <a:r>
              <a:rPr lang="en-US" dirty="0" err="1"/>
              <a:t>isMulticastAddress</a:t>
            </a:r>
            <a:r>
              <a:rPr lang="en-US" dirty="0"/>
              <a:t>() method returns true if the address is a multicast address, false otherwise. Multicasting broadcasts content to all subscribed computers rather than to one particular computer. In IPv4, multicast addresses all fall in the range 224.0.0.0 to 239.255.255.255. In IPv6, they all begin with byte FF</a:t>
            </a:r>
          </a:p>
        </p:txBody>
      </p:sp>
    </p:spTree>
    <p:extLst>
      <p:ext uri="{BB962C8B-B14F-4D97-AF65-F5344CB8AC3E}">
        <p14:creationId xmlns:p14="http://schemas.microsoft.com/office/powerpoint/2010/main" val="12269970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1" y="753227"/>
            <a:ext cx="11250234" cy="1214551"/>
          </a:xfrm>
        </p:spPr>
        <p:txBody>
          <a:bodyPr/>
          <a:lstStyle/>
          <a:p>
            <a:endParaRPr lang="en-US" sz="4000"/>
          </a:p>
        </p:txBody>
      </p:sp>
      <p:sp>
        <p:nvSpPr>
          <p:cNvPr id="3" name="Content Placeholder 2"/>
          <p:cNvSpPr>
            <a:spLocks noGrp="1"/>
          </p:cNvSpPr>
          <p:nvPr>
            <p:ph idx="1"/>
          </p:nvPr>
        </p:nvSpPr>
        <p:spPr>
          <a:xfrm>
            <a:off x="680321" y="2336873"/>
            <a:ext cx="11250234" cy="4044220"/>
          </a:xfrm>
        </p:spPr>
        <p:txBody>
          <a:bodyPr>
            <a:noAutofit/>
          </a:bodyPr>
          <a:lstStyle/>
          <a:p>
            <a:r>
              <a:rPr lang="en-US" sz="1400" dirty="0"/>
              <a:t>The </a:t>
            </a:r>
            <a:r>
              <a:rPr lang="en-US" sz="1400" dirty="0" err="1"/>
              <a:t>isMCGlobal</a:t>
            </a:r>
            <a:r>
              <a:rPr lang="en-US" sz="1400" dirty="0"/>
              <a:t>() method returns true if the address is a global multicast address, false otherwise. A global multicast address may have subscribers around the world. All multicast addresses begin with FF. In IPv6, global multicast addresses begin with FF0E or FF1E depending on whether the multicast address is a well known permanently assigned address or a transient address. In IPv4, all multicast addresses have global scope. </a:t>
            </a:r>
          </a:p>
          <a:p>
            <a:r>
              <a:rPr lang="en-US" sz="1400" dirty="0" smtClean="0"/>
              <a:t> </a:t>
            </a:r>
            <a:r>
              <a:rPr lang="en-US" sz="1400" dirty="0"/>
              <a:t>The </a:t>
            </a:r>
            <a:r>
              <a:rPr lang="en-US" sz="1400" dirty="0" err="1"/>
              <a:t>isMCOrgLocal</a:t>
            </a:r>
            <a:r>
              <a:rPr lang="en-US" sz="1400" dirty="0"/>
              <a:t>() method returns true if the address is an organization-wide multicast address, false otherwise. An organization-wide multicast address may have subscribers within all the sites of a company or organization, but not outside that organization. Organization multicast addresses begin with FF08 or FF18, depending on whether the multicast address is a well known permanently assigned address or a transient address. </a:t>
            </a:r>
          </a:p>
          <a:p>
            <a:r>
              <a:rPr lang="en-US" sz="1400" dirty="0" smtClean="0"/>
              <a:t> </a:t>
            </a:r>
            <a:r>
              <a:rPr lang="en-US" sz="1400" dirty="0"/>
              <a:t>The </a:t>
            </a:r>
            <a:r>
              <a:rPr lang="en-US" sz="1400" dirty="0" err="1"/>
              <a:t>isMCSiteLocal</a:t>
            </a:r>
            <a:r>
              <a:rPr lang="en-US" sz="1400" dirty="0"/>
              <a:t>() method returns true if the address is a site-wide multicast address, false otherwise. Packets addressed to a site-wide address will only be transmitted within their local site. Site-wide multicast addresses begin with FF05 or FF15, depending on whether the multicast address is a well known permanently assigned address or a transient address. </a:t>
            </a:r>
          </a:p>
          <a:p>
            <a:r>
              <a:rPr lang="en-US" sz="1400" dirty="0" smtClean="0"/>
              <a:t> </a:t>
            </a:r>
            <a:r>
              <a:rPr lang="en-US" sz="1400" dirty="0"/>
              <a:t>The </a:t>
            </a:r>
            <a:r>
              <a:rPr lang="en-US" sz="1400" dirty="0" err="1"/>
              <a:t>isMCLinkLocal</a:t>
            </a:r>
            <a:r>
              <a:rPr lang="en-US" sz="1400" dirty="0"/>
              <a:t>() method returns true if the address is a subnet-wide multicast address, false otherwise. Packets addressed to a link-local address will only be transmitted within their own subnet. Link-local multicast addresses begin with FF02 or FF12, depending on whether the multicast address is a well known permanently assigned address or a transient address. </a:t>
            </a:r>
          </a:p>
          <a:p>
            <a:r>
              <a:rPr lang="en-US" sz="1400" dirty="0" smtClean="0"/>
              <a:t> </a:t>
            </a:r>
            <a:r>
              <a:rPr lang="en-US" sz="1400" dirty="0"/>
              <a:t>The </a:t>
            </a:r>
            <a:r>
              <a:rPr lang="en-US" sz="1400" dirty="0" err="1"/>
              <a:t>isMCNodeLocal</a:t>
            </a:r>
            <a:r>
              <a:rPr lang="en-US" sz="1400" dirty="0"/>
              <a:t>() method returns true if the address is an interface-local multicast address, false otherwise. Packets addressed to an interface-local address are not sent beyond the network interface from which they originate, not even to a different network interface on the same node. This is primarily useful for network debugging and testing. Interface-local multicast addresses begin with the two bytes FF01 or FF11, depending on whether the multicast address is a well known permanently assigned address or a transient address.</a:t>
            </a:r>
          </a:p>
        </p:txBody>
      </p:sp>
    </p:spTree>
    <p:extLst>
      <p:ext uri="{BB962C8B-B14F-4D97-AF65-F5344CB8AC3E}">
        <p14:creationId xmlns:p14="http://schemas.microsoft.com/office/powerpoint/2010/main" val="106494736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the characteristics of an IP </a:t>
            </a:r>
            <a:r>
              <a:rPr lang="en-US" dirty="0" smtClean="0"/>
              <a:t>address</a:t>
            </a:r>
            <a:endParaRPr lang="en-US" dirty="0"/>
          </a:p>
        </p:txBody>
      </p:sp>
      <p:pic>
        <p:nvPicPr>
          <p:cNvPr id="5" name="Content Placeholder 4"/>
          <p:cNvPicPr>
            <a:picLocks noGrp="1" noChangeAspect="1"/>
          </p:cNvPicPr>
          <p:nvPr>
            <p:ph idx="1"/>
          </p:nvPr>
        </p:nvPicPr>
        <p:blipFill>
          <a:blip r:embed="rId2"/>
          <a:stretch>
            <a:fillRect/>
          </a:stretch>
        </p:blipFill>
        <p:spPr>
          <a:xfrm>
            <a:off x="1837190" y="2056962"/>
            <a:ext cx="7680655" cy="4182241"/>
          </a:xfrm>
          <a:prstGeom prst="rect">
            <a:avLst/>
          </a:prstGeom>
        </p:spPr>
      </p:pic>
    </p:spTree>
    <p:extLst>
      <p:ext uri="{BB962C8B-B14F-4D97-AF65-F5344CB8AC3E}">
        <p14:creationId xmlns:p14="http://schemas.microsoft.com/office/powerpoint/2010/main" val="10083262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the output from an IPv4 and IPv6 address:</a:t>
            </a:r>
          </a:p>
        </p:txBody>
      </p:sp>
      <p:pic>
        <p:nvPicPr>
          <p:cNvPr id="4" name="Content Placeholder 3"/>
          <p:cNvPicPr>
            <a:picLocks noGrp="1" noChangeAspect="1"/>
          </p:cNvPicPr>
          <p:nvPr>
            <p:ph idx="1"/>
          </p:nvPr>
        </p:nvPicPr>
        <p:blipFill>
          <a:blip r:embed="rId2"/>
          <a:stretch>
            <a:fillRect/>
          </a:stretch>
        </p:blipFill>
        <p:spPr>
          <a:xfrm>
            <a:off x="754119" y="2336800"/>
            <a:ext cx="8172258" cy="4276834"/>
          </a:xfrm>
          <a:prstGeom prst="rect">
            <a:avLst/>
          </a:prstGeom>
        </p:spPr>
      </p:pic>
    </p:spTree>
    <p:extLst>
      <p:ext uri="{BB962C8B-B14F-4D97-AF65-F5344CB8AC3E}">
        <p14:creationId xmlns:p14="http://schemas.microsoft.com/office/powerpoint/2010/main" val="15645570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Reachability</a:t>
            </a:r>
          </a:p>
        </p:txBody>
      </p:sp>
      <p:sp>
        <p:nvSpPr>
          <p:cNvPr id="3" name="Content Placeholder 2"/>
          <p:cNvSpPr>
            <a:spLocks noGrp="1"/>
          </p:cNvSpPr>
          <p:nvPr>
            <p:ph idx="1"/>
          </p:nvPr>
        </p:nvSpPr>
        <p:spPr>
          <a:xfrm>
            <a:off x="404424" y="2246220"/>
            <a:ext cx="11155642" cy="4343765"/>
          </a:xfrm>
        </p:spPr>
        <p:txBody>
          <a:bodyPr>
            <a:normAutofit fontScale="92500" lnSpcReduction="20000"/>
          </a:bodyPr>
          <a:lstStyle/>
          <a:p>
            <a:r>
              <a:rPr lang="en-US" dirty="0" smtClean="0"/>
              <a:t> </a:t>
            </a:r>
            <a:r>
              <a:rPr lang="en-US" dirty="0"/>
              <a:t>The </a:t>
            </a:r>
            <a:r>
              <a:rPr lang="en-US" dirty="0" err="1"/>
              <a:t>InetAddress</a:t>
            </a:r>
            <a:r>
              <a:rPr lang="en-US" dirty="0"/>
              <a:t> class has two </a:t>
            </a:r>
            <a:r>
              <a:rPr lang="en-US" dirty="0" err="1"/>
              <a:t>isReachable</a:t>
            </a:r>
            <a:r>
              <a:rPr lang="en-US" dirty="0"/>
              <a:t>() methods that test whether a particular node is reachable from the current host (i.e., whether a network connection can be made). Connections can be blocked for many reasons, including firewalls, proxy servers, misbehaving routers, and broken cables, or simply because the remote host is not turned on when you try to connect. </a:t>
            </a:r>
            <a:endParaRPr lang="en-US" dirty="0" smtClean="0"/>
          </a:p>
          <a:p>
            <a:r>
              <a:rPr lang="en-US" dirty="0" smtClean="0"/>
              <a:t>public </a:t>
            </a:r>
            <a:r>
              <a:rPr lang="en-US" dirty="0" err="1"/>
              <a:t>boolean</a:t>
            </a:r>
            <a:r>
              <a:rPr lang="en-US" dirty="0"/>
              <a:t> </a:t>
            </a:r>
            <a:r>
              <a:rPr lang="en-US" dirty="0" err="1"/>
              <a:t>isReachable</a:t>
            </a:r>
            <a:r>
              <a:rPr lang="en-US" dirty="0"/>
              <a:t>(</a:t>
            </a:r>
            <a:r>
              <a:rPr lang="en-US" dirty="0" err="1"/>
              <a:t>int</a:t>
            </a:r>
            <a:r>
              <a:rPr lang="en-US" dirty="0"/>
              <a:t> timeout) throws </a:t>
            </a:r>
            <a:r>
              <a:rPr lang="en-US" dirty="0" err="1"/>
              <a:t>IOException</a:t>
            </a:r>
            <a:r>
              <a:rPr lang="en-US" dirty="0"/>
              <a:t> </a:t>
            </a:r>
          </a:p>
          <a:p>
            <a:r>
              <a:rPr lang="en-US" dirty="0" smtClean="0"/>
              <a:t>public </a:t>
            </a:r>
            <a:r>
              <a:rPr lang="en-US" dirty="0" err="1"/>
              <a:t>boolean</a:t>
            </a:r>
            <a:r>
              <a:rPr lang="en-US" dirty="0"/>
              <a:t> </a:t>
            </a:r>
            <a:r>
              <a:rPr lang="en-US" dirty="0" err="1"/>
              <a:t>isReachable</a:t>
            </a:r>
            <a:r>
              <a:rPr lang="en-US" dirty="0"/>
              <a:t>(</a:t>
            </a:r>
            <a:r>
              <a:rPr lang="en-US" dirty="0" err="1"/>
              <a:t>NetworkInterface</a:t>
            </a:r>
            <a:r>
              <a:rPr lang="en-US" dirty="0"/>
              <a:t> interface, </a:t>
            </a:r>
            <a:r>
              <a:rPr lang="en-US" dirty="0" err="1"/>
              <a:t>int</a:t>
            </a:r>
            <a:r>
              <a:rPr lang="en-US" dirty="0"/>
              <a:t> </a:t>
            </a:r>
            <a:r>
              <a:rPr lang="en-US" dirty="0" err="1"/>
              <a:t>ttl</a:t>
            </a:r>
            <a:r>
              <a:rPr lang="en-US" dirty="0"/>
              <a:t>, </a:t>
            </a:r>
            <a:r>
              <a:rPr lang="en-US" dirty="0" err="1"/>
              <a:t>int</a:t>
            </a:r>
            <a:r>
              <a:rPr lang="en-US" dirty="0"/>
              <a:t> timeout) throws </a:t>
            </a:r>
            <a:r>
              <a:rPr lang="en-US" dirty="0" err="1"/>
              <a:t>IOException</a:t>
            </a:r>
            <a:r>
              <a:rPr lang="en-US" dirty="0"/>
              <a:t> </a:t>
            </a:r>
          </a:p>
          <a:p>
            <a:r>
              <a:rPr lang="en-US" dirty="0" smtClean="0"/>
              <a:t>These </a:t>
            </a:r>
            <a:r>
              <a:rPr lang="en-US" dirty="0"/>
              <a:t>methods attempt to use traceroute (more specifically, ICMP echo requests) to find out if the specified address is reachable. If the host responds within timeout milliseconds, the methods return true; otherwise, they return false. An </a:t>
            </a:r>
            <a:r>
              <a:rPr lang="en-US" dirty="0" err="1"/>
              <a:t>IOException</a:t>
            </a:r>
            <a:r>
              <a:rPr lang="en-US" dirty="0"/>
              <a:t> will be thrown if there’s a network error. The second variant also lets you specify the local network interface the connection is made from and the “time-to-live” (the maximum number of network hops the connection will attempt before being discarded)</a:t>
            </a:r>
          </a:p>
        </p:txBody>
      </p:sp>
    </p:spTree>
    <p:extLst>
      <p:ext uri="{BB962C8B-B14F-4D97-AF65-F5344CB8AC3E}">
        <p14:creationId xmlns:p14="http://schemas.microsoft.com/office/powerpoint/2010/main" val="6801221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Methods</a:t>
            </a:r>
          </a:p>
        </p:txBody>
      </p:sp>
      <p:sp>
        <p:nvSpPr>
          <p:cNvPr id="3" name="Content Placeholder 2"/>
          <p:cNvSpPr>
            <a:spLocks noGrp="1"/>
          </p:cNvSpPr>
          <p:nvPr>
            <p:ph idx="1"/>
          </p:nvPr>
        </p:nvSpPr>
        <p:spPr/>
        <p:txBody>
          <a:bodyPr>
            <a:normAutofit fontScale="92500" lnSpcReduction="20000"/>
          </a:bodyPr>
          <a:lstStyle/>
          <a:p>
            <a:endParaRPr lang="en-US" dirty="0"/>
          </a:p>
          <a:p>
            <a:r>
              <a:rPr lang="en-US" dirty="0" smtClean="0"/>
              <a:t>Like </a:t>
            </a:r>
            <a:r>
              <a:rPr lang="en-US" dirty="0"/>
              <a:t>every other class, </a:t>
            </a:r>
            <a:r>
              <a:rPr lang="en-US" dirty="0" err="1"/>
              <a:t>java.net.InetAddress</a:t>
            </a:r>
            <a:r>
              <a:rPr lang="en-US" dirty="0"/>
              <a:t> inherits from </a:t>
            </a:r>
            <a:r>
              <a:rPr lang="en-US" dirty="0" err="1"/>
              <a:t>java.lang.Object</a:t>
            </a:r>
            <a:r>
              <a:rPr lang="en-US" dirty="0"/>
              <a:t>. Thus, it has access to all the methods of that class. It overrides three methods to provide more specialized behavior: </a:t>
            </a:r>
            <a:endParaRPr lang="en-US" dirty="0" smtClean="0"/>
          </a:p>
          <a:p>
            <a:pPr lvl="1"/>
            <a:r>
              <a:rPr lang="en-US" dirty="0" smtClean="0"/>
              <a:t> </a:t>
            </a:r>
            <a:r>
              <a:rPr lang="en-US" dirty="0"/>
              <a:t>public </a:t>
            </a:r>
            <a:r>
              <a:rPr lang="en-US" dirty="0" err="1"/>
              <a:t>boolean</a:t>
            </a:r>
            <a:r>
              <a:rPr lang="en-US" dirty="0"/>
              <a:t> equals(Object o) </a:t>
            </a:r>
            <a:endParaRPr lang="en-US" dirty="0" smtClean="0"/>
          </a:p>
          <a:p>
            <a:pPr lvl="1"/>
            <a:r>
              <a:rPr lang="en-US" dirty="0" smtClean="0"/>
              <a:t> </a:t>
            </a:r>
            <a:r>
              <a:rPr lang="en-US" dirty="0"/>
              <a:t>public </a:t>
            </a:r>
            <a:r>
              <a:rPr lang="en-US" dirty="0" err="1"/>
              <a:t>int</a:t>
            </a:r>
            <a:r>
              <a:rPr lang="en-US" dirty="0"/>
              <a:t> </a:t>
            </a:r>
            <a:r>
              <a:rPr lang="en-US" dirty="0" err="1"/>
              <a:t>hashCode</a:t>
            </a:r>
            <a:r>
              <a:rPr lang="en-US" dirty="0"/>
              <a:t>() </a:t>
            </a:r>
            <a:endParaRPr lang="en-US" dirty="0" smtClean="0"/>
          </a:p>
          <a:p>
            <a:pPr lvl="1"/>
            <a:r>
              <a:rPr lang="en-US" dirty="0" smtClean="0"/>
              <a:t> </a:t>
            </a:r>
            <a:r>
              <a:rPr lang="en-US" dirty="0"/>
              <a:t>public String </a:t>
            </a:r>
            <a:r>
              <a:rPr lang="en-US" dirty="0" err="1"/>
              <a:t>toString</a:t>
            </a:r>
            <a:r>
              <a:rPr lang="en-US" dirty="0"/>
              <a:t>() </a:t>
            </a:r>
            <a:endParaRPr lang="en-US" dirty="0" smtClean="0"/>
          </a:p>
          <a:p>
            <a:r>
              <a:rPr lang="en-US" dirty="0" smtClean="0"/>
              <a:t> </a:t>
            </a:r>
            <a:r>
              <a:rPr lang="en-US" dirty="0"/>
              <a:t>An object is equal to an </a:t>
            </a:r>
            <a:r>
              <a:rPr lang="en-US" dirty="0" err="1"/>
              <a:t>InetAddress</a:t>
            </a:r>
            <a:r>
              <a:rPr lang="en-US" dirty="0"/>
              <a:t> object only if it is itself an instance of the </a:t>
            </a:r>
            <a:r>
              <a:rPr lang="en-US" dirty="0" err="1"/>
              <a:t>InetAddress</a:t>
            </a:r>
            <a:r>
              <a:rPr lang="en-US" dirty="0"/>
              <a:t> class and it has the same IP address. It does not need to have the same hostname. Thus, an </a:t>
            </a:r>
            <a:r>
              <a:rPr lang="en-US" dirty="0" err="1"/>
              <a:t>InetAddress</a:t>
            </a:r>
            <a:r>
              <a:rPr lang="en-US" dirty="0"/>
              <a:t> object for www.ibiblio.org is equal to an </a:t>
            </a:r>
            <a:r>
              <a:rPr lang="en-US" dirty="0" err="1"/>
              <a:t>InetAddress</a:t>
            </a:r>
            <a:r>
              <a:rPr lang="en-US" dirty="0"/>
              <a:t> object for www.cafeaulait.org because both names refer to the same IP address. (only check </a:t>
            </a:r>
            <a:r>
              <a:rPr lang="en-US" dirty="0" err="1"/>
              <a:t>ip</a:t>
            </a:r>
            <a:r>
              <a:rPr lang="en-US" dirty="0"/>
              <a:t> whether sites are on same server-shared web hosting) </a:t>
            </a:r>
          </a:p>
        </p:txBody>
      </p:sp>
    </p:spTree>
    <p:extLst>
      <p:ext uri="{BB962C8B-B14F-4D97-AF65-F5344CB8AC3E}">
        <p14:creationId xmlns:p14="http://schemas.microsoft.com/office/powerpoint/2010/main" val="214955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ADDRESSES</a:t>
            </a:r>
          </a:p>
        </p:txBody>
      </p:sp>
      <p:sp>
        <p:nvSpPr>
          <p:cNvPr id="3" name="Content Placeholder 2"/>
          <p:cNvSpPr>
            <a:spLocks noGrp="1"/>
          </p:cNvSpPr>
          <p:nvPr>
            <p:ph idx="1"/>
          </p:nvPr>
        </p:nvSpPr>
        <p:spPr/>
        <p:txBody>
          <a:bodyPr>
            <a:normAutofit fontScale="85000" lnSpcReduction="10000"/>
          </a:bodyPr>
          <a:lstStyle/>
          <a:p>
            <a:r>
              <a:rPr lang="en-US" dirty="0"/>
              <a:t>Devices connected to the Internet are called nodes. Nodes that are computers are called hosts. Each node or host is identified by at least one unique number called an Internet address or IP address. </a:t>
            </a:r>
          </a:p>
          <a:p>
            <a:r>
              <a:rPr lang="en-US" dirty="0" smtClean="0"/>
              <a:t>Most </a:t>
            </a:r>
            <a:r>
              <a:rPr lang="en-US" dirty="0"/>
              <a:t>current IP addresses are 4-byte-long IPv4 addresses. However, a small but growing number of IP addresses are 16-byte-long IPv6 addresses. </a:t>
            </a:r>
            <a:endParaRPr lang="en-US" dirty="0" smtClean="0"/>
          </a:p>
          <a:p>
            <a:r>
              <a:rPr lang="en-US" dirty="0" smtClean="0"/>
              <a:t> </a:t>
            </a:r>
            <a:r>
              <a:rPr lang="en-US" dirty="0"/>
              <a:t>An IPv4 address is normally written as four unsigned bytes, each ranging from 0 to 255. Bytes are separated by periods for the convenience of human eyes. For example, the address for </a:t>
            </a:r>
            <a:r>
              <a:rPr lang="en-US" dirty="0" err="1"/>
              <a:t>javatpoint</a:t>
            </a:r>
            <a:r>
              <a:rPr lang="en-US" dirty="0"/>
              <a:t> is 104.21.79.8. This is called the dotted quad format. </a:t>
            </a:r>
            <a:endParaRPr lang="en-US" dirty="0" smtClean="0"/>
          </a:p>
          <a:p>
            <a:r>
              <a:rPr lang="en-US" dirty="0" smtClean="0"/>
              <a:t> </a:t>
            </a:r>
            <a:r>
              <a:rPr lang="en-US" dirty="0"/>
              <a:t>An IPv6 address is normally written as eight blocks of four hexadecimal digits separated by colons. For example, the address of www.javatpoint.com is 2606:4700:3037::6815:4f08. Leading zeros do not need to be written</a:t>
            </a:r>
          </a:p>
        </p:txBody>
      </p:sp>
    </p:spTree>
    <p:extLst>
      <p:ext uri="{BB962C8B-B14F-4D97-AF65-F5344CB8AC3E}">
        <p14:creationId xmlns:p14="http://schemas.microsoft.com/office/powerpoint/2010/main" val="22926101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395249" y="1869030"/>
            <a:ext cx="7220606" cy="4913503"/>
          </a:xfrm>
          <a:prstGeom prst="rect">
            <a:avLst/>
          </a:prstGeom>
        </p:spPr>
      </p:pic>
    </p:spTree>
    <p:extLst>
      <p:ext uri="{BB962C8B-B14F-4D97-AF65-F5344CB8AC3E}">
        <p14:creationId xmlns:p14="http://schemas.microsoft.com/office/powerpoint/2010/main" val="4216432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80321" y="2336872"/>
            <a:ext cx="10505313" cy="4138813"/>
          </a:xfrm>
        </p:spPr>
        <p:txBody>
          <a:bodyPr>
            <a:normAutofit fontScale="92500"/>
          </a:bodyPr>
          <a:lstStyle/>
          <a:p>
            <a:r>
              <a:rPr lang="en-US" dirty="0"/>
              <a:t>The </a:t>
            </a:r>
            <a:r>
              <a:rPr lang="en-US" dirty="0" err="1"/>
              <a:t>hashCode</a:t>
            </a:r>
            <a:r>
              <a:rPr lang="en-US" dirty="0"/>
              <a:t>() method is consistent with the equals() method. The </a:t>
            </a:r>
            <a:r>
              <a:rPr lang="en-US" dirty="0" err="1"/>
              <a:t>int</a:t>
            </a:r>
            <a:r>
              <a:rPr lang="en-US" dirty="0"/>
              <a:t> that </a:t>
            </a:r>
            <a:r>
              <a:rPr lang="en-US" dirty="0" err="1"/>
              <a:t>hashCode</a:t>
            </a:r>
            <a:r>
              <a:rPr lang="en-US" dirty="0"/>
              <a:t>() returns is calculated solely from the IP address. It does not take the hostname into account. If two </a:t>
            </a:r>
            <a:r>
              <a:rPr lang="en-US" dirty="0" err="1"/>
              <a:t>InetAddress</a:t>
            </a:r>
            <a:r>
              <a:rPr lang="en-US" dirty="0"/>
              <a:t> objects have the same address, then they have the same hash code, even if their hostnames are different. </a:t>
            </a:r>
            <a:endParaRPr lang="en-US" dirty="0" smtClean="0"/>
          </a:p>
          <a:p>
            <a:r>
              <a:rPr lang="en-US" dirty="0"/>
              <a:t>`</a:t>
            </a:r>
            <a:r>
              <a:rPr lang="en-US" dirty="0" smtClean="0"/>
              <a:t> </a:t>
            </a:r>
            <a:r>
              <a:rPr lang="en-US" dirty="0"/>
              <a:t>Like all good classes, </a:t>
            </a:r>
            <a:r>
              <a:rPr lang="en-US" dirty="0" err="1"/>
              <a:t>java.net.InetAddress</a:t>
            </a:r>
            <a:r>
              <a:rPr lang="en-US" dirty="0"/>
              <a:t> has a </a:t>
            </a:r>
            <a:r>
              <a:rPr lang="en-US" dirty="0" err="1"/>
              <a:t>toString</a:t>
            </a:r>
            <a:r>
              <a:rPr lang="en-US" dirty="0"/>
              <a:t>() method that returns a short text representation of the object. Example 1 implicitly called this method when passing </a:t>
            </a:r>
            <a:r>
              <a:rPr lang="en-US" dirty="0" err="1"/>
              <a:t>InetAddress</a:t>
            </a:r>
            <a:r>
              <a:rPr lang="en-US" dirty="0"/>
              <a:t> objects to </a:t>
            </a:r>
            <a:r>
              <a:rPr lang="en-US" dirty="0" err="1"/>
              <a:t>System.out.println</a:t>
            </a:r>
            <a:r>
              <a:rPr lang="en-US" dirty="0"/>
              <a:t>(). As you saw, the string produced by </a:t>
            </a:r>
            <a:r>
              <a:rPr lang="en-US" dirty="0" err="1"/>
              <a:t>toString</a:t>
            </a:r>
            <a:r>
              <a:rPr lang="en-US" dirty="0"/>
              <a:t>() has the form: </a:t>
            </a:r>
            <a:endParaRPr lang="en-US" dirty="0" smtClean="0"/>
          </a:p>
          <a:p>
            <a:r>
              <a:rPr lang="en-US" dirty="0" smtClean="0"/>
              <a:t>hostname/dotted </a:t>
            </a:r>
            <a:r>
              <a:rPr lang="en-US" dirty="0"/>
              <a:t>quad address </a:t>
            </a:r>
          </a:p>
          <a:p>
            <a:r>
              <a:rPr lang="en-US" dirty="0" smtClean="0"/>
              <a:t>Not </a:t>
            </a:r>
            <a:r>
              <a:rPr lang="en-US" dirty="0"/>
              <a:t>all </a:t>
            </a:r>
            <a:r>
              <a:rPr lang="en-US" dirty="0" err="1"/>
              <a:t>InetAddress</a:t>
            </a:r>
            <a:r>
              <a:rPr lang="en-US" dirty="0"/>
              <a:t> objects have hostnames. If one doesn’t, the dotted quad address is substituted in Java 1.3 and earlier. In Java 1.4 and later, the hostname is set to the empty string</a:t>
            </a:r>
          </a:p>
        </p:txBody>
      </p:sp>
    </p:spTree>
    <p:extLst>
      <p:ext uri="{BB962C8B-B14F-4D97-AF65-F5344CB8AC3E}">
        <p14:creationId xmlns:p14="http://schemas.microsoft.com/office/powerpoint/2010/main" val="35256272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Inet4Address and </a:t>
            </a:r>
            <a:r>
              <a:rPr lang="en-US" dirty="0" smtClean="0"/>
              <a:t>Inet6Address</a:t>
            </a:r>
            <a:endParaRPr lang="en-US" dirty="0"/>
          </a:p>
        </p:txBody>
      </p:sp>
      <p:sp>
        <p:nvSpPr>
          <p:cNvPr id="3" name="Content Placeholder 2"/>
          <p:cNvSpPr>
            <a:spLocks noGrp="1"/>
          </p:cNvSpPr>
          <p:nvPr>
            <p:ph idx="1"/>
          </p:nvPr>
        </p:nvSpPr>
        <p:spPr>
          <a:xfrm>
            <a:off x="680321" y="2336872"/>
            <a:ext cx="11155641" cy="4391061"/>
          </a:xfrm>
        </p:spPr>
        <p:txBody>
          <a:bodyPr>
            <a:normAutofit fontScale="92500" lnSpcReduction="10000"/>
          </a:bodyPr>
          <a:lstStyle/>
          <a:p>
            <a:r>
              <a:rPr lang="en-US" dirty="0"/>
              <a:t>Java uses two classes, Inet4Address and Inet6Address, in order to distinguish IPv4 addresses from IPv6 addresses</a:t>
            </a:r>
            <a:r>
              <a:rPr lang="en-US" dirty="0" smtClean="0"/>
              <a:t>:</a:t>
            </a:r>
          </a:p>
          <a:p>
            <a:pPr lvl="1"/>
            <a:r>
              <a:rPr lang="en-US" dirty="0" smtClean="0"/>
              <a:t> </a:t>
            </a:r>
            <a:r>
              <a:rPr lang="en-US" dirty="0"/>
              <a:t>public final class Inet4Address extends </a:t>
            </a:r>
            <a:r>
              <a:rPr lang="en-US" dirty="0" err="1"/>
              <a:t>InetAddress</a:t>
            </a:r>
            <a:r>
              <a:rPr lang="en-US" dirty="0"/>
              <a:t> </a:t>
            </a:r>
            <a:endParaRPr lang="en-US" dirty="0" smtClean="0"/>
          </a:p>
          <a:p>
            <a:pPr lvl="1"/>
            <a:r>
              <a:rPr lang="en-US" dirty="0" smtClean="0"/>
              <a:t>public </a:t>
            </a:r>
            <a:r>
              <a:rPr lang="en-US" dirty="0"/>
              <a:t>final class Inet6Address extends </a:t>
            </a:r>
            <a:r>
              <a:rPr lang="en-US" dirty="0" err="1"/>
              <a:t>InetAddress</a:t>
            </a:r>
            <a:r>
              <a:rPr lang="en-US" dirty="0"/>
              <a:t> </a:t>
            </a:r>
            <a:endParaRPr lang="en-US" dirty="0" smtClean="0"/>
          </a:p>
          <a:p>
            <a:r>
              <a:rPr lang="en-US" dirty="0" smtClean="0"/>
              <a:t> </a:t>
            </a:r>
            <a:r>
              <a:rPr lang="en-US" dirty="0"/>
              <a:t>Inet4Address overrides several of the methods in </a:t>
            </a:r>
            <a:r>
              <a:rPr lang="en-US" dirty="0" err="1"/>
              <a:t>InetAddress</a:t>
            </a:r>
            <a:r>
              <a:rPr lang="en-US" dirty="0"/>
              <a:t> but doesn’t change their behavior in any public way. </a:t>
            </a:r>
            <a:endParaRPr lang="en-US" dirty="0" smtClean="0"/>
          </a:p>
          <a:p>
            <a:r>
              <a:rPr lang="en-US" dirty="0" smtClean="0"/>
              <a:t> </a:t>
            </a:r>
            <a:r>
              <a:rPr lang="en-US" dirty="0"/>
              <a:t>Inet6Address is similar, but it does add one new method not present in the superclass, isIPv4CompatibleAddress(): </a:t>
            </a:r>
            <a:endParaRPr lang="en-US" dirty="0" smtClean="0"/>
          </a:p>
          <a:p>
            <a:pPr lvl="1"/>
            <a:r>
              <a:rPr lang="en-US" dirty="0" smtClean="0"/>
              <a:t>public </a:t>
            </a:r>
            <a:r>
              <a:rPr lang="en-US" dirty="0" err="1"/>
              <a:t>boolean</a:t>
            </a:r>
            <a:r>
              <a:rPr lang="en-US" dirty="0"/>
              <a:t> isIPv4CompatibleAddress() </a:t>
            </a:r>
            <a:r>
              <a:rPr lang="en-US" dirty="0" smtClean="0"/>
              <a:t>•</a:t>
            </a:r>
          </a:p>
          <a:p>
            <a:r>
              <a:rPr lang="en-US" dirty="0" smtClean="0"/>
              <a:t> </a:t>
            </a:r>
            <a:r>
              <a:rPr lang="en-US" dirty="0"/>
              <a:t>This method returns true if and only if the address is essentially an IPv4 address stuffed into an IPv6 container—which means only the last four bytes are nonzero. That is, the address has the form 0:0:0:0:0:0:0:xxxx. If this is the case, you can pull off the last four bytes from the array returned by </a:t>
            </a:r>
            <a:r>
              <a:rPr lang="en-US" dirty="0" err="1"/>
              <a:t>getBytes</a:t>
            </a:r>
            <a:r>
              <a:rPr lang="en-US" dirty="0"/>
              <a:t>() and use this data to create an Inet4Address instead. However, you rarely need to do this.</a:t>
            </a:r>
          </a:p>
        </p:txBody>
      </p:sp>
    </p:spTree>
    <p:extLst>
      <p:ext uri="{BB962C8B-B14F-4D97-AF65-F5344CB8AC3E}">
        <p14:creationId xmlns:p14="http://schemas.microsoft.com/office/powerpoint/2010/main" val="39362542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Network Interface Class: Factory</a:t>
            </a:r>
            <a:br>
              <a:rPr lang="en-US" dirty="0"/>
            </a:br>
            <a:r>
              <a:rPr lang="en-US" dirty="0"/>
              <a:t>Method &amp; Getter Method</a:t>
            </a:r>
          </a:p>
        </p:txBody>
      </p:sp>
      <p:sp>
        <p:nvSpPr>
          <p:cNvPr id="3" name="Content Placeholder 2"/>
          <p:cNvSpPr>
            <a:spLocks noGrp="1"/>
          </p:cNvSpPr>
          <p:nvPr>
            <p:ph idx="1"/>
          </p:nvPr>
        </p:nvSpPr>
        <p:spPr>
          <a:xfrm>
            <a:off x="680321" y="2336872"/>
            <a:ext cx="11175348" cy="4162461"/>
          </a:xfrm>
        </p:spPr>
        <p:txBody>
          <a:bodyPr>
            <a:normAutofit/>
          </a:bodyPr>
          <a:lstStyle/>
          <a:p>
            <a:r>
              <a:rPr lang="en-US" dirty="0"/>
              <a:t>The </a:t>
            </a:r>
            <a:r>
              <a:rPr lang="en-US" dirty="0" err="1"/>
              <a:t>NetworkInterface</a:t>
            </a:r>
            <a:r>
              <a:rPr lang="en-US" dirty="0"/>
              <a:t> Class </a:t>
            </a:r>
            <a:endParaRPr lang="en-US" dirty="0" smtClean="0"/>
          </a:p>
          <a:p>
            <a:r>
              <a:rPr lang="en-US" dirty="0" smtClean="0"/>
              <a:t>The </a:t>
            </a:r>
            <a:r>
              <a:rPr lang="en-US" dirty="0" err="1"/>
              <a:t>NetworkInterface</a:t>
            </a:r>
            <a:r>
              <a:rPr lang="en-US" dirty="0"/>
              <a:t> class represents a local IP address. </a:t>
            </a:r>
            <a:endParaRPr lang="en-US" dirty="0" smtClean="0"/>
          </a:p>
          <a:p>
            <a:r>
              <a:rPr lang="en-US" dirty="0" smtClean="0"/>
              <a:t> </a:t>
            </a:r>
            <a:r>
              <a:rPr lang="en-US" dirty="0"/>
              <a:t>This can either be a physical interface such as an additional Ethernet card (common on firewalls and routers) or it can be a virtual interface bound to the same physical hardware as the machine’s other IP addresses. </a:t>
            </a:r>
            <a:endParaRPr lang="en-US" dirty="0" smtClean="0"/>
          </a:p>
          <a:p>
            <a:r>
              <a:rPr lang="en-US" dirty="0" smtClean="0"/>
              <a:t> </a:t>
            </a:r>
            <a:r>
              <a:rPr lang="en-US" dirty="0"/>
              <a:t>The </a:t>
            </a:r>
            <a:r>
              <a:rPr lang="en-US" dirty="0" err="1"/>
              <a:t>NetworkInterface</a:t>
            </a:r>
            <a:r>
              <a:rPr lang="en-US" dirty="0"/>
              <a:t> class provides methods to enumerate all the local addresses, regardless of interface, and to create </a:t>
            </a:r>
            <a:r>
              <a:rPr lang="en-US" dirty="0" err="1"/>
              <a:t>InetAddress</a:t>
            </a:r>
            <a:r>
              <a:rPr lang="en-US" dirty="0"/>
              <a:t> objects from them. </a:t>
            </a:r>
            <a:endParaRPr lang="en-US" dirty="0" smtClean="0"/>
          </a:p>
          <a:p>
            <a:r>
              <a:rPr lang="en-US" dirty="0" smtClean="0"/>
              <a:t> </a:t>
            </a:r>
            <a:r>
              <a:rPr lang="en-US" dirty="0"/>
              <a:t>These </a:t>
            </a:r>
            <a:r>
              <a:rPr lang="en-US" dirty="0" err="1"/>
              <a:t>InetAddress</a:t>
            </a:r>
            <a:r>
              <a:rPr lang="en-US" dirty="0"/>
              <a:t> objects can then be used to create sockets, server sockets, and so forth.</a:t>
            </a:r>
          </a:p>
        </p:txBody>
      </p:sp>
    </p:spTree>
    <p:extLst>
      <p:ext uri="{BB962C8B-B14F-4D97-AF65-F5344CB8AC3E}">
        <p14:creationId xmlns:p14="http://schemas.microsoft.com/office/powerpoint/2010/main" val="12715774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Factory method</a:t>
            </a:r>
            <a:endParaRPr lang="en-US" dirty="0"/>
          </a:p>
        </p:txBody>
      </p:sp>
      <p:sp>
        <p:nvSpPr>
          <p:cNvPr id="3" name="Content Placeholder 2"/>
          <p:cNvSpPr>
            <a:spLocks noGrp="1"/>
          </p:cNvSpPr>
          <p:nvPr>
            <p:ph idx="1"/>
          </p:nvPr>
        </p:nvSpPr>
        <p:spPr>
          <a:xfrm>
            <a:off x="680321" y="2336872"/>
            <a:ext cx="10477724" cy="4115165"/>
          </a:xfrm>
        </p:spPr>
        <p:txBody>
          <a:bodyPr>
            <a:normAutofit fontScale="92500"/>
          </a:bodyPr>
          <a:lstStyle/>
          <a:p>
            <a:r>
              <a:rPr lang="en-US" dirty="0" smtClean="0"/>
              <a:t> Because </a:t>
            </a:r>
            <a:r>
              <a:rPr lang="en-US" dirty="0" err="1"/>
              <a:t>NetworkInterface</a:t>
            </a:r>
            <a:r>
              <a:rPr lang="en-US" dirty="0"/>
              <a:t> objects represent physical hardware and virtual addresses, they cannot be constructed arbitrarily. As with the </a:t>
            </a:r>
            <a:r>
              <a:rPr lang="en-US" dirty="0" err="1"/>
              <a:t>InetAddress</a:t>
            </a:r>
            <a:r>
              <a:rPr lang="en-US" dirty="0"/>
              <a:t> class, there are static factory methods that return the </a:t>
            </a:r>
            <a:r>
              <a:rPr lang="en-US" dirty="0" err="1"/>
              <a:t>NetworkInterface</a:t>
            </a:r>
            <a:r>
              <a:rPr lang="en-US" dirty="0"/>
              <a:t> object associated with a particular network interface. You can ask for a </a:t>
            </a:r>
            <a:r>
              <a:rPr lang="en-US" dirty="0" err="1"/>
              <a:t>NetworkInterface</a:t>
            </a:r>
            <a:r>
              <a:rPr lang="en-US" dirty="0"/>
              <a:t> by IP address, by name, or by </a:t>
            </a:r>
            <a:r>
              <a:rPr lang="en-US" dirty="0" smtClean="0"/>
              <a:t>enumeration</a:t>
            </a:r>
          </a:p>
          <a:p>
            <a:r>
              <a:rPr lang="en-US" dirty="0" smtClean="0"/>
              <a:t>public </a:t>
            </a:r>
            <a:r>
              <a:rPr lang="en-US" dirty="0"/>
              <a:t>static </a:t>
            </a:r>
            <a:r>
              <a:rPr lang="en-US" dirty="0" err="1"/>
              <a:t>NetworkInterface</a:t>
            </a:r>
            <a:r>
              <a:rPr lang="en-US" dirty="0"/>
              <a:t> </a:t>
            </a:r>
            <a:r>
              <a:rPr lang="en-US" dirty="0" err="1"/>
              <a:t>getByName</a:t>
            </a:r>
            <a:r>
              <a:rPr lang="en-US" dirty="0"/>
              <a:t>(String name) throws </a:t>
            </a:r>
            <a:r>
              <a:rPr lang="en-US" dirty="0" err="1"/>
              <a:t>SocketException</a:t>
            </a:r>
            <a:r>
              <a:rPr lang="en-US" dirty="0"/>
              <a:t> </a:t>
            </a:r>
          </a:p>
          <a:p>
            <a:r>
              <a:rPr lang="en-US" dirty="0" smtClean="0"/>
              <a:t>The </a:t>
            </a:r>
            <a:r>
              <a:rPr lang="en-US" dirty="0" err="1"/>
              <a:t>getByName</a:t>
            </a:r>
            <a:r>
              <a:rPr lang="en-US" dirty="0"/>
              <a:t>() method returns a </a:t>
            </a:r>
            <a:r>
              <a:rPr lang="en-US" dirty="0" err="1"/>
              <a:t>NetworkInterface</a:t>
            </a:r>
            <a:r>
              <a:rPr lang="en-US" dirty="0"/>
              <a:t> object representing the network interface with the particular name. If there’s no interface with that name, it returns null. If the underlying network stack encounters a problem while locating the relevant network interface, a </a:t>
            </a:r>
            <a:r>
              <a:rPr lang="en-US" dirty="0" err="1"/>
              <a:t>SocketException</a:t>
            </a:r>
            <a:r>
              <a:rPr lang="en-US" dirty="0"/>
              <a:t> is thrown, but this isn’t too likely to happen.</a:t>
            </a:r>
          </a:p>
        </p:txBody>
      </p:sp>
    </p:spTree>
    <p:extLst>
      <p:ext uri="{BB962C8B-B14F-4D97-AF65-F5344CB8AC3E}">
        <p14:creationId xmlns:p14="http://schemas.microsoft.com/office/powerpoint/2010/main" val="48596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r>
              <a:rPr lang="en-US" dirty="0" smtClean="0"/>
              <a:t> </a:t>
            </a:r>
            <a:r>
              <a:rPr lang="en-US" dirty="0"/>
              <a:t>The format of the names is platform dependent. On a typical Unix system,</a:t>
            </a:r>
          </a:p>
          <a:p>
            <a:r>
              <a:rPr lang="en-US" dirty="0"/>
              <a:t>the Ethernet interface names have the form eth0, eth1, and so forth. The</a:t>
            </a:r>
          </a:p>
          <a:p>
            <a:r>
              <a:rPr lang="en-US" dirty="0"/>
              <a:t>local loopback address is probably named something like “lo”. On</a:t>
            </a:r>
          </a:p>
          <a:p>
            <a:r>
              <a:rPr lang="en-US" dirty="0"/>
              <a:t>Windows, the names are strings like “CE31” and “ELX100” that are derived</a:t>
            </a:r>
          </a:p>
          <a:p>
            <a:r>
              <a:rPr lang="en-US" dirty="0"/>
              <a:t>from the name of the vendor and model of hardware on that particular</a:t>
            </a:r>
          </a:p>
          <a:p>
            <a:r>
              <a:rPr lang="en-US" dirty="0"/>
              <a:t>network interface. For example, this code fragment attempts to find the</a:t>
            </a:r>
          </a:p>
          <a:p>
            <a:r>
              <a:rPr lang="en-US" dirty="0"/>
              <a:t>primary Ethernet interface on a Unix system</a:t>
            </a:r>
          </a:p>
        </p:txBody>
      </p:sp>
    </p:spTree>
    <p:extLst>
      <p:ext uri="{BB962C8B-B14F-4D97-AF65-F5344CB8AC3E}">
        <p14:creationId xmlns:p14="http://schemas.microsoft.com/office/powerpoint/2010/main" val="11023767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056580" y="2336800"/>
            <a:ext cx="8862815" cy="3598863"/>
          </a:xfrm>
          <a:prstGeom prst="rect">
            <a:avLst/>
          </a:prstGeom>
        </p:spPr>
      </p:pic>
    </p:spTree>
    <p:extLst>
      <p:ext uri="{BB962C8B-B14F-4D97-AF65-F5344CB8AC3E}">
        <p14:creationId xmlns:p14="http://schemas.microsoft.com/office/powerpoint/2010/main" val="33633890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public static </a:t>
            </a:r>
            <a:r>
              <a:rPr lang="en-US" sz="2400" dirty="0" err="1"/>
              <a:t>NetworkInterface</a:t>
            </a:r>
            <a:r>
              <a:rPr lang="en-US" sz="2400" dirty="0"/>
              <a:t> </a:t>
            </a:r>
            <a:r>
              <a:rPr lang="en-US" sz="2400" dirty="0" err="1"/>
              <a:t>getByInetAddress</a:t>
            </a:r>
            <a:r>
              <a:rPr lang="en-US" sz="2400" dirty="0"/>
              <a:t>(</a:t>
            </a:r>
            <a:r>
              <a:rPr lang="en-US" sz="2400" dirty="0" err="1"/>
              <a:t>InetAddress</a:t>
            </a:r>
            <a:r>
              <a:rPr lang="en-US" sz="2400" dirty="0"/>
              <a:t> </a:t>
            </a:r>
            <a:r>
              <a:rPr lang="en-US" sz="2400" dirty="0" smtClean="0"/>
              <a:t>address) throws </a:t>
            </a:r>
            <a:r>
              <a:rPr lang="en-US" sz="2400" dirty="0" err="1"/>
              <a:t>SocketException</a:t>
            </a:r>
            <a:r>
              <a:rPr lang="en-US" sz="2400" dirty="0"/>
              <a:t/>
            </a:r>
            <a:br>
              <a:rPr lang="en-US" sz="2400" dirty="0"/>
            </a:br>
            <a:endParaRPr lang="en-US" sz="2400" dirty="0"/>
          </a:p>
        </p:txBody>
      </p:sp>
      <p:sp>
        <p:nvSpPr>
          <p:cNvPr id="3" name="Content Placeholder 2"/>
          <p:cNvSpPr>
            <a:spLocks noGrp="1"/>
          </p:cNvSpPr>
          <p:nvPr>
            <p:ph idx="1"/>
          </p:nvPr>
        </p:nvSpPr>
        <p:spPr>
          <a:xfrm>
            <a:off x="459604" y="2025503"/>
            <a:ext cx="11100462" cy="4383179"/>
          </a:xfrm>
        </p:spPr>
        <p:txBody>
          <a:bodyPr>
            <a:normAutofit/>
          </a:bodyPr>
          <a:lstStyle/>
          <a:p>
            <a:r>
              <a:rPr lang="en-US" sz="2000" dirty="0"/>
              <a:t>The </a:t>
            </a:r>
            <a:r>
              <a:rPr lang="en-US" sz="2000" dirty="0" err="1"/>
              <a:t>getByInetAddress</a:t>
            </a:r>
            <a:r>
              <a:rPr lang="en-US" sz="2000" dirty="0"/>
              <a:t>() method returns a </a:t>
            </a:r>
            <a:r>
              <a:rPr lang="en-US" sz="2000" dirty="0" err="1"/>
              <a:t>NetworkInterface</a:t>
            </a:r>
            <a:r>
              <a:rPr lang="en-US" sz="2000" dirty="0"/>
              <a:t> object representing the network interface bound to the specified IP address. If no network interface is bound to that IP address on the local host, it returns null. If anything goes wrong, it throws a </a:t>
            </a:r>
            <a:r>
              <a:rPr lang="en-US" sz="2000" dirty="0" err="1"/>
              <a:t>SocketException</a:t>
            </a:r>
            <a:r>
              <a:rPr lang="en-US" sz="2000" dirty="0"/>
              <a:t>. For example, this code fragment finds the network interface for the local loopback address</a:t>
            </a:r>
            <a:r>
              <a:rPr lang="en-US" sz="2000" dirty="0" smtClean="0"/>
              <a:t>:</a:t>
            </a:r>
          </a:p>
          <a:p>
            <a:endParaRPr lang="en-US" sz="2000" dirty="0"/>
          </a:p>
        </p:txBody>
      </p:sp>
      <p:pic>
        <p:nvPicPr>
          <p:cNvPr id="5" name="Picture 4"/>
          <p:cNvPicPr>
            <a:picLocks noChangeAspect="1"/>
          </p:cNvPicPr>
          <p:nvPr/>
        </p:nvPicPr>
        <p:blipFill>
          <a:blip r:embed="rId2"/>
          <a:stretch>
            <a:fillRect/>
          </a:stretch>
        </p:blipFill>
        <p:spPr>
          <a:xfrm>
            <a:off x="2357438" y="3514101"/>
            <a:ext cx="6218943" cy="3253347"/>
          </a:xfrm>
          <a:prstGeom prst="rect">
            <a:avLst/>
          </a:prstGeom>
        </p:spPr>
      </p:pic>
    </p:spTree>
    <p:extLst>
      <p:ext uri="{BB962C8B-B14F-4D97-AF65-F5344CB8AC3E}">
        <p14:creationId xmlns:p14="http://schemas.microsoft.com/office/powerpoint/2010/main" val="36707644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80321" y="2336872"/>
            <a:ext cx="10713960" cy="4135365"/>
          </a:xfrm>
        </p:spPr>
        <p:txBody>
          <a:bodyPr/>
          <a:lstStyle/>
          <a:p>
            <a:r>
              <a:rPr lang="en-US" dirty="0"/>
              <a:t>The </a:t>
            </a:r>
            <a:r>
              <a:rPr lang="en-US" dirty="0" err="1"/>
              <a:t>getNetworkInterfaces</a:t>
            </a:r>
            <a:r>
              <a:rPr lang="en-US" dirty="0"/>
              <a:t>() method returns a </a:t>
            </a:r>
            <a:r>
              <a:rPr lang="en-US" dirty="0" err="1"/>
              <a:t>java.util.Enumeration</a:t>
            </a:r>
            <a:r>
              <a:rPr lang="en-US" dirty="0"/>
              <a:t> listing all the network interfaces on the local host. Example below is a simple program to list all network interfaces on the local host</a:t>
            </a:r>
            <a:r>
              <a:rPr lang="en-US" dirty="0" smtClean="0"/>
              <a:t>:</a:t>
            </a:r>
          </a:p>
          <a:p>
            <a:endParaRPr lang="en-US" dirty="0"/>
          </a:p>
        </p:txBody>
      </p:sp>
      <p:pic>
        <p:nvPicPr>
          <p:cNvPr id="4" name="Picture 3"/>
          <p:cNvPicPr>
            <a:picLocks noChangeAspect="1"/>
          </p:cNvPicPr>
          <p:nvPr/>
        </p:nvPicPr>
        <p:blipFill>
          <a:blip r:embed="rId2"/>
          <a:stretch>
            <a:fillRect/>
          </a:stretch>
        </p:blipFill>
        <p:spPr>
          <a:xfrm>
            <a:off x="1569157" y="3686533"/>
            <a:ext cx="7507110" cy="3171467"/>
          </a:xfrm>
          <a:prstGeom prst="rect">
            <a:avLst/>
          </a:prstGeom>
        </p:spPr>
      </p:pic>
    </p:spTree>
    <p:extLst>
      <p:ext uri="{BB962C8B-B14F-4D97-AF65-F5344CB8AC3E}">
        <p14:creationId xmlns:p14="http://schemas.microsoft.com/office/powerpoint/2010/main" val="41901261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80321" y="2336872"/>
            <a:ext cx="10800479" cy="4221971"/>
          </a:xfrm>
        </p:spPr>
        <p:txBody>
          <a:bodyPr>
            <a:normAutofit fontScale="92500" lnSpcReduction="10000"/>
          </a:bodyPr>
          <a:lstStyle/>
          <a:p>
            <a:r>
              <a:rPr lang="en-US" dirty="0"/>
              <a:t>Here’s the result of running this on the </a:t>
            </a:r>
            <a:r>
              <a:rPr lang="en-US" dirty="0" err="1"/>
              <a:t>IBiblio</a:t>
            </a:r>
            <a:r>
              <a:rPr lang="en-US" dirty="0"/>
              <a:t> login server: </a:t>
            </a:r>
            <a:r>
              <a:rPr lang="en-US" dirty="0" err="1"/>
              <a:t>Cmd</a:t>
            </a:r>
            <a:r>
              <a:rPr lang="en-US" dirty="0"/>
              <a:t>: java </a:t>
            </a:r>
            <a:r>
              <a:rPr lang="en-US" dirty="0" err="1"/>
              <a:t>InterfaceLister</a:t>
            </a:r>
            <a:r>
              <a:rPr lang="en-US" dirty="0"/>
              <a:t> Output: </a:t>
            </a:r>
            <a:endParaRPr lang="en-US" dirty="0" smtClean="0"/>
          </a:p>
          <a:p>
            <a:r>
              <a:rPr lang="en-US" dirty="0" smtClean="0"/>
              <a:t> </a:t>
            </a:r>
            <a:r>
              <a:rPr lang="en-US" dirty="0"/>
              <a:t>name:eth1 (eth1) index: 3 addresses</a:t>
            </a:r>
            <a:r>
              <a:rPr lang="en-US" dirty="0" smtClean="0"/>
              <a:t>:</a:t>
            </a:r>
          </a:p>
          <a:p>
            <a:r>
              <a:rPr lang="en-US" dirty="0" smtClean="0"/>
              <a:t>  </a:t>
            </a:r>
            <a:r>
              <a:rPr lang="en-US" dirty="0"/>
              <a:t>/192.168.210.122; </a:t>
            </a:r>
          </a:p>
          <a:p>
            <a:r>
              <a:rPr lang="en-US" dirty="0" smtClean="0"/>
              <a:t> </a:t>
            </a:r>
            <a:r>
              <a:rPr lang="en-US" dirty="0"/>
              <a:t>name:eth0 (eth0) index: 2 addresses: </a:t>
            </a:r>
            <a:endParaRPr lang="en-US" dirty="0" smtClean="0"/>
          </a:p>
          <a:p>
            <a:r>
              <a:rPr lang="en-US" dirty="0" smtClean="0"/>
              <a:t> </a:t>
            </a:r>
            <a:r>
              <a:rPr lang="en-US" dirty="0"/>
              <a:t>/152.2.210.122; </a:t>
            </a:r>
          </a:p>
          <a:p>
            <a:r>
              <a:rPr lang="en-US" dirty="0" err="1" smtClean="0"/>
              <a:t>name:lo</a:t>
            </a:r>
            <a:r>
              <a:rPr lang="en-US" dirty="0" smtClean="0"/>
              <a:t> </a:t>
            </a:r>
            <a:r>
              <a:rPr lang="en-US" dirty="0"/>
              <a:t>(lo) index: 1 addresses: </a:t>
            </a:r>
            <a:endParaRPr lang="en-US" dirty="0" smtClean="0"/>
          </a:p>
          <a:p>
            <a:r>
              <a:rPr lang="en-US" dirty="0" smtClean="0"/>
              <a:t> </a:t>
            </a:r>
            <a:r>
              <a:rPr lang="en-US" dirty="0"/>
              <a:t>/127.0.0.1</a:t>
            </a:r>
            <a:r>
              <a:rPr lang="en-US" dirty="0" smtClean="0"/>
              <a:t>;</a:t>
            </a:r>
          </a:p>
          <a:p>
            <a:r>
              <a:rPr lang="en-US" dirty="0" smtClean="0"/>
              <a:t> </a:t>
            </a:r>
            <a:r>
              <a:rPr lang="en-US" dirty="0"/>
              <a:t>You can see that this host has two separate Ethernet cards plus the local loopback address. The Ethernet card with index 2 has the IP address 152.2.210.122. The Ethernet card with index 3 has the IP address 192.168.210.122. The loopback interface has address 127.0.0.1, as always.</a:t>
            </a:r>
          </a:p>
        </p:txBody>
      </p:sp>
    </p:spTree>
    <p:extLst>
      <p:ext uri="{BB962C8B-B14F-4D97-AF65-F5344CB8AC3E}">
        <p14:creationId xmlns:p14="http://schemas.microsoft.com/office/powerpoint/2010/main" val="40047631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a:t>A double colon, at most one of which may appear in any address, indicates multiple zero blocks. For example, the address 2001:4860:4860:0000:0000:0000:0000:8888 can be written as 2001:4860:4860::8888. </a:t>
            </a:r>
            <a:endParaRPr lang="en-US" dirty="0" smtClean="0"/>
          </a:p>
          <a:p>
            <a:r>
              <a:rPr lang="en-US" dirty="0" smtClean="0"/>
              <a:t> </a:t>
            </a:r>
            <a:r>
              <a:rPr lang="en-US" dirty="0"/>
              <a:t>In mixed networks of IPv4 and IPv6, the last four bytes of the IPv6 address are sometimes written as an IPv4 dotted quad address</a:t>
            </a:r>
            <a:r>
              <a:rPr lang="en-US" dirty="0" smtClean="0"/>
              <a:t>.</a:t>
            </a:r>
          </a:p>
          <a:p>
            <a:r>
              <a:rPr lang="en-US" dirty="0" smtClean="0"/>
              <a:t> </a:t>
            </a:r>
            <a:r>
              <a:rPr lang="en-US" dirty="0"/>
              <a:t>• For example, FEDC:BA98:7654:3210:FEDC:BA98:7654:3210 could be instead written as FEDC:BA98:7654:3210:FEDC:BA98:118.84.50.16. </a:t>
            </a:r>
            <a:endParaRPr lang="en-US" dirty="0" smtClean="0"/>
          </a:p>
          <a:p>
            <a:r>
              <a:rPr lang="en-US" dirty="0" smtClean="0"/>
              <a:t> </a:t>
            </a:r>
            <a:r>
              <a:rPr lang="en-US" dirty="0"/>
              <a:t>The internet’s designer invented the Domain Name System (DNS).</a:t>
            </a:r>
          </a:p>
        </p:txBody>
      </p:sp>
    </p:spTree>
    <p:extLst>
      <p:ext uri="{BB962C8B-B14F-4D97-AF65-F5344CB8AC3E}">
        <p14:creationId xmlns:p14="http://schemas.microsoft.com/office/powerpoint/2010/main" val="363029460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Getter Methods</a:t>
            </a:r>
          </a:p>
        </p:txBody>
      </p:sp>
      <p:sp>
        <p:nvSpPr>
          <p:cNvPr id="3" name="Content Placeholder 2"/>
          <p:cNvSpPr>
            <a:spLocks noGrp="1"/>
          </p:cNvSpPr>
          <p:nvPr>
            <p:ph idx="1"/>
          </p:nvPr>
        </p:nvSpPr>
        <p:spPr>
          <a:xfrm>
            <a:off x="680321" y="2336872"/>
            <a:ext cx="10401661" cy="3835327"/>
          </a:xfrm>
        </p:spPr>
        <p:txBody>
          <a:bodyPr>
            <a:normAutofit/>
          </a:bodyPr>
          <a:lstStyle/>
          <a:p>
            <a:r>
              <a:rPr lang="en-US" dirty="0"/>
              <a:t>• Once you have a </a:t>
            </a:r>
            <a:r>
              <a:rPr lang="en-US" dirty="0" err="1"/>
              <a:t>NetworkInterface</a:t>
            </a:r>
            <a:r>
              <a:rPr lang="en-US" dirty="0"/>
              <a:t> object, you can inquire about its IP address and name. This is pretty much the only thing you can do with these objects. </a:t>
            </a:r>
            <a:endParaRPr lang="en-US" dirty="0" smtClean="0"/>
          </a:p>
          <a:p>
            <a:r>
              <a:rPr lang="en-US" dirty="0" smtClean="0"/>
              <a:t>public </a:t>
            </a:r>
            <a:r>
              <a:rPr lang="en-US" dirty="0"/>
              <a:t>Enumeration </a:t>
            </a:r>
            <a:r>
              <a:rPr lang="en-US" dirty="0" err="1"/>
              <a:t>getInetAddresses</a:t>
            </a:r>
            <a:r>
              <a:rPr lang="en-US" dirty="0"/>
              <a:t>() </a:t>
            </a:r>
            <a:endParaRPr lang="en-US" dirty="0" smtClean="0"/>
          </a:p>
          <a:p>
            <a:r>
              <a:rPr lang="en-US" dirty="0" smtClean="0"/>
              <a:t> </a:t>
            </a:r>
            <a:r>
              <a:rPr lang="en-US" dirty="0"/>
              <a:t>A single network interface may be bound to more than one IP address. This situation isn’t common these days, but it does happen. The </a:t>
            </a:r>
            <a:r>
              <a:rPr lang="en-US" dirty="0" err="1"/>
              <a:t>getInetAddresses</a:t>
            </a:r>
            <a:r>
              <a:rPr lang="en-US" dirty="0"/>
              <a:t>() method returns a </a:t>
            </a:r>
            <a:r>
              <a:rPr lang="en-US" dirty="0" err="1"/>
              <a:t>java.util.Enumeration</a:t>
            </a:r>
            <a:r>
              <a:rPr lang="en-US" dirty="0"/>
              <a:t> containing an </a:t>
            </a:r>
            <a:r>
              <a:rPr lang="en-US" dirty="0" err="1"/>
              <a:t>InetAddress</a:t>
            </a:r>
            <a:r>
              <a:rPr lang="en-US" dirty="0"/>
              <a:t> object for each IP address the interface is bound to. For example, this code fragment lists all the IP addresses for the eth0 interface:</a:t>
            </a:r>
          </a:p>
        </p:txBody>
      </p:sp>
    </p:spTree>
    <p:extLst>
      <p:ext uri="{BB962C8B-B14F-4D97-AF65-F5344CB8AC3E}">
        <p14:creationId xmlns:p14="http://schemas.microsoft.com/office/powerpoint/2010/main" val="169015176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681038" y="2796351"/>
            <a:ext cx="9613900" cy="2679760"/>
          </a:xfrm>
          <a:prstGeom prst="rect">
            <a:avLst/>
          </a:prstGeom>
        </p:spPr>
      </p:pic>
    </p:spTree>
    <p:extLst>
      <p:ext uri="{BB962C8B-B14F-4D97-AF65-F5344CB8AC3E}">
        <p14:creationId xmlns:p14="http://schemas.microsoft.com/office/powerpoint/2010/main" val="309164330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80321" y="2336873"/>
            <a:ext cx="10278831" cy="3866034"/>
          </a:xfrm>
        </p:spPr>
        <p:txBody>
          <a:bodyPr>
            <a:normAutofit/>
          </a:bodyPr>
          <a:lstStyle/>
          <a:p>
            <a:r>
              <a:rPr lang="en-US" dirty="0"/>
              <a:t>public String </a:t>
            </a:r>
            <a:r>
              <a:rPr lang="en-US" dirty="0" err="1"/>
              <a:t>getName</a:t>
            </a:r>
            <a:r>
              <a:rPr lang="en-US" dirty="0"/>
              <a:t>() </a:t>
            </a:r>
            <a:endParaRPr lang="en-US" dirty="0" smtClean="0"/>
          </a:p>
          <a:p>
            <a:r>
              <a:rPr lang="en-US" dirty="0" smtClean="0"/>
              <a:t>The </a:t>
            </a:r>
            <a:r>
              <a:rPr lang="en-US" dirty="0" err="1"/>
              <a:t>getName</a:t>
            </a:r>
            <a:r>
              <a:rPr lang="en-US" dirty="0"/>
              <a:t>() method returns the name of a particular </a:t>
            </a:r>
            <a:r>
              <a:rPr lang="en-US" dirty="0" err="1"/>
              <a:t>NetworkInterface</a:t>
            </a:r>
            <a:r>
              <a:rPr lang="en-US" dirty="0"/>
              <a:t> object, such as eth0 or lo</a:t>
            </a:r>
            <a:r>
              <a:rPr lang="en-US" dirty="0" smtClean="0"/>
              <a:t>.</a:t>
            </a:r>
          </a:p>
          <a:p>
            <a:r>
              <a:rPr lang="en-US" dirty="0" smtClean="0"/>
              <a:t> </a:t>
            </a:r>
            <a:r>
              <a:rPr lang="en-US" dirty="0"/>
              <a:t>public String </a:t>
            </a:r>
            <a:r>
              <a:rPr lang="en-US" dirty="0" err="1"/>
              <a:t>getDisplayName</a:t>
            </a:r>
            <a:r>
              <a:rPr lang="en-US" dirty="0" smtClean="0"/>
              <a:t>()</a:t>
            </a:r>
          </a:p>
          <a:p>
            <a:r>
              <a:rPr lang="en-US" dirty="0" smtClean="0"/>
              <a:t> </a:t>
            </a:r>
            <a:r>
              <a:rPr lang="en-US" dirty="0"/>
              <a:t>The </a:t>
            </a:r>
            <a:r>
              <a:rPr lang="en-US" dirty="0" err="1"/>
              <a:t>getDisplayName</a:t>
            </a:r>
            <a:r>
              <a:rPr lang="en-US" dirty="0"/>
              <a:t>() method allegedly returns a more human-friendly name for the particular </a:t>
            </a:r>
            <a:r>
              <a:rPr lang="en-US" dirty="0" err="1"/>
              <a:t>NetworkInterface</a:t>
            </a:r>
            <a:r>
              <a:rPr lang="en-US" dirty="0"/>
              <a:t>—something like “Ethernet Card 0.” However, in my tests on Unix, it always returned the same string as </a:t>
            </a:r>
            <a:r>
              <a:rPr lang="en-US" dirty="0" err="1"/>
              <a:t>getName</a:t>
            </a:r>
            <a:r>
              <a:rPr lang="en-US" dirty="0"/>
              <a:t>(). On Windows, you may see slightly friendlier names such as “Local Area Connection” or “Local Area Connection 2.”</a:t>
            </a:r>
          </a:p>
        </p:txBody>
      </p:sp>
    </p:spTree>
    <p:extLst>
      <p:ext uri="{BB962C8B-B14F-4D97-AF65-F5344CB8AC3E}">
        <p14:creationId xmlns:p14="http://schemas.microsoft.com/office/powerpoint/2010/main" val="1991511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Useful Programs: </a:t>
            </a:r>
            <a:r>
              <a:rPr lang="en-US" dirty="0" err="1"/>
              <a:t>SpamCheck</a:t>
            </a:r>
            <a:r>
              <a:rPr lang="en-US" dirty="0"/>
              <a:t>,</a:t>
            </a:r>
            <a:br>
              <a:rPr lang="en-US" dirty="0"/>
            </a:br>
            <a:r>
              <a:rPr lang="en-US" dirty="0"/>
              <a:t>Processing Web Server </a:t>
            </a:r>
            <a:r>
              <a:rPr lang="en-US" dirty="0" err="1"/>
              <a:t>Logfiles</a:t>
            </a:r>
            <a:endParaRPr lang="en-US" dirty="0"/>
          </a:p>
        </p:txBody>
      </p:sp>
      <p:sp>
        <p:nvSpPr>
          <p:cNvPr id="3" name="Content Placeholder 2"/>
          <p:cNvSpPr>
            <a:spLocks noGrp="1"/>
          </p:cNvSpPr>
          <p:nvPr>
            <p:ph idx="1"/>
          </p:nvPr>
        </p:nvSpPr>
        <p:spPr/>
        <p:txBody>
          <a:bodyPr>
            <a:normAutofit fontScale="85000" lnSpcReduction="10000"/>
          </a:bodyPr>
          <a:lstStyle/>
          <a:p>
            <a:r>
              <a:rPr lang="en-US" dirty="0"/>
              <a:t>Here you’ll look at two examples: one that queries your domain name server interactively and another that can improve the performance of your web server by processing </a:t>
            </a:r>
            <a:r>
              <a:rPr lang="en-US" dirty="0" err="1"/>
              <a:t>logfiles</a:t>
            </a:r>
            <a:r>
              <a:rPr lang="en-US" dirty="0"/>
              <a:t> offline</a:t>
            </a:r>
            <a:r>
              <a:rPr lang="en-US" dirty="0" smtClean="0"/>
              <a:t>.</a:t>
            </a:r>
          </a:p>
          <a:p>
            <a:r>
              <a:rPr lang="en-US" dirty="0" smtClean="0"/>
              <a:t> </a:t>
            </a:r>
            <a:r>
              <a:rPr lang="en-US" dirty="0" err="1"/>
              <a:t>SpamCheck</a:t>
            </a:r>
            <a:r>
              <a:rPr lang="en-US" dirty="0"/>
              <a:t> </a:t>
            </a:r>
          </a:p>
          <a:p>
            <a:r>
              <a:rPr lang="en-US" dirty="0" smtClean="0"/>
              <a:t> </a:t>
            </a:r>
            <a:r>
              <a:rPr lang="en-US" dirty="0"/>
              <a:t>To find out if a certain IP address is a known spammer, reverse the bytes of the address, add the domain of the </a:t>
            </a:r>
            <a:r>
              <a:rPr lang="en-US" dirty="0" err="1"/>
              <a:t>blackhole</a:t>
            </a:r>
            <a:r>
              <a:rPr lang="en-US" dirty="0"/>
              <a:t> service(service monitoring spammers and inform clients), and look it up. If the address is found, it’s a spammer. If it isn’t, it’s not. </a:t>
            </a:r>
          </a:p>
          <a:p>
            <a:r>
              <a:rPr lang="en-US" dirty="0" smtClean="0"/>
              <a:t>For </a:t>
            </a:r>
            <a:r>
              <a:rPr lang="en-US" dirty="0"/>
              <a:t>instance, if you want to ask sbl.spamhaus.org if 207.87.34.17 is a spammer, you would look up the hostname 17.34.87.207.sbl.spamhaus.org. </a:t>
            </a:r>
          </a:p>
          <a:p>
            <a:r>
              <a:rPr lang="en-US" dirty="0" smtClean="0"/>
              <a:t> </a:t>
            </a:r>
            <a:r>
              <a:rPr lang="en-US" dirty="0"/>
              <a:t>If the DNS query succeeds then the host is known to be a spammer. If the lookup fails— that is, it throws an </a:t>
            </a:r>
            <a:r>
              <a:rPr lang="en-US" dirty="0" err="1"/>
              <a:t>UnknownHostException</a:t>
            </a:r>
            <a:r>
              <a:rPr lang="en-US" dirty="0"/>
              <a:t>—it isn’t.</a:t>
            </a:r>
          </a:p>
        </p:txBody>
      </p:sp>
    </p:spTree>
    <p:extLst>
      <p:ext uri="{BB962C8B-B14F-4D97-AF65-F5344CB8AC3E}">
        <p14:creationId xmlns:p14="http://schemas.microsoft.com/office/powerpoint/2010/main" val="38864732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002810" y="2101375"/>
            <a:ext cx="8164772" cy="4408767"/>
          </a:xfrm>
          <a:prstGeom prst="rect">
            <a:avLst/>
          </a:prstGeom>
        </p:spPr>
      </p:pic>
    </p:spTree>
    <p:extLst>
      <p:ext uri="{BB962C8B-B14F-4D97-AF65-F5344CB8AC3E}">
        <p14:creationId xmlns:p14="http://schemas.microsoft.com/office/powerpoint/2010/main" val="332879871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Processing Web Server </a:t>
            </a:r>
            <a:r>
              <a:rPr lang="en-US" dirty="0" err="1"/>
              <a:t>Logfiles</a:t>
            </a:r>
            <a:endParaRPr lang="en-US" dirty="0"/>
          </a:p>
        </p:txBody>
      </p:sp>
      <p:sp>
        <p:nvSpPr>
          <p:cNvPr id="3" name="Content Placeholder 2"/>
          <p:cNvSpPr>
            <a:spLocks noGrp="1"/>
          </p:cNvSpPr>
          <p:nvPr>
            <p:ph idx="1"/>
          </p:nvPr>
        </p:nvSpPr>
        <p:spPr>
          <a:xfrm>
            <a:off x="680321" y="2336872"/>
            <a:ext cx="10060467" cy="3958157"/>
          </a:xfrm>
        </p:spPr>
        <p:txBody>
          <a:bodyPr>
            <a:normAutofit fontScale="92500"/>
          </a:bodyPr>
          <a:lstStyle/>
          <a:p>
            <a:r>
              <a:rPr lang="en-US" dirty="0"/>
              <a:t>• Web server logs track the hosts that access a website. By default, the log reports the IP addresses of the sites that connect to the server. However, you can often get more information from the names of those sites than from their IP addresses. Most web servers have an option to store hostnames instead of IP addresses, but this can hurt performance because the server needs to make a DNS request for each hit. It is much more efficient to log the IP addresses and convert them to hostnames at a later time, when the server isn’t busy or even on another machine completely. Example 9 is a program called Weblog that reads a web server </a:t>
            </a:r>
            <a:r>
              <a:rPr lang="en-US" dirty="0" err="1"/>
              <a:t>logfile</a:t>
            </a:r>
            <a:r>
              <a:rPr lang="en-US" dirty="0"/>
              <a:t> and prints each line with IP addresses converted to hostnames. </a:t>
            </a:r>
            <a:endParaRPr lang="en-US" dirty="0" smtClean="0"/>
          </a:p>
          <a:p>
            <a:r>
              <a:rPr lang="en-US" dirty="0" smtClean="0"/>
              <a:t> </a:t>
            </a:r>
            <a:r>
              <a:rPr lang="en-US" dirty="0"/>
              <a:t>Most web servers have standardized on the common </a:t>
            </a:r>
            <a:r>
              <a:rPr lang="en-US" dirty="0" err="1"/>
              <a:t>logfile</a:t>
            </a:r>
            <a:r>
              <a:rPr lang="en-US" dirty="0"/>
              <a:t> format. A typical line in the common </a:t>
            </a:r>
            <a:r>
              <a:rPr lang="en-US" dirty="0" err="1"/>
              <a:t>logfile</a:t>
            </a:r>
            <a:r>
              <a:rPr lang="en-US" dirty="0"/>
              <a:t> format looks like this:</a:t>
            </a:r>
          </a:p>
        </p:txBody>
      </p:sp>
    </p:spTree>
    <p:extLst>
      <p:ext uri="{BB962C8B-B14F-4D97-AF65-F5344CB8AC3E}">
        <p14:creationId xmlns:p14="http://schemas.microsoft.com/office/powerpoint/2010/main" val="37184625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20000"/>
          </a:bodyPr>
          <a:lstStyle/>
          <a:p>
            <a:r>
              <a:rPr lang="en-US" dirty="0"/>
              <a:t>205.160.186.76 unknown - [17/Jun/2013:22:53:58 -0500] "GET /</a:t>
            </a:r>
            <a:r>
              <a:rPr lang="en-US" dirty="0" err="1"/>
              <a:t>bgs</a:t>
            </a:r>
            <a:r>
              <a:rPr lang="en-US" dirty="0"/>
              <a:t>/greenbg.gif HTTP 1.0" 200 50 </a:t>
            </a:r>
            <a:endParaRPr lang="en-US" dirty="0" smtClean="0"/>
          </a:p>
          <a:p>
            <a:r>
              <a:rPr lang="en-US" dirty="0" smtClean="0"/>
              <a:t> </a:t>
            </a:r>
            <a:r>
              <a:rPr lang="en-US" dirty="0"/>
              <a:t>This line indicates that a web browser at IP address 205.160.186.76 requested the file /</a:t>
            </a:r>
            <a:r>
              <a:rPr lang="en-US" dirty="0" err="1"/>
              <a:t>bgs</a:t>
            </a:r>
            <a:r>
              <a:rPr lang="en-US" dirty="0"/>
              <a:t>/greenbg.gif from this web server at 11:53 P.M (and 58 seconds) on June 17, 2013. The file was found (response code 200) and 50 bytes of data were successfully transferred to the browser. • </a:t>
            </a:r>
            <a:endParaRPr lang="en-US" dirty="0" smtClean="0"/>
          </a:p>
          <a:p>
            <a:r>
              <a:rPr lang="en-US" dirty="0" smtClean="0"/>
              <a:t>The </a:t>
            </a:r>
            <a:r>
              <a:rPr lang="en-US" dirty="0"/>
              <a:t>first field is the IP address or, if DNS resolution is turned on, the hostname from which the connection was made. This is followed by a space. Therefore, for our purposes, parsing the </a:t>
            </a:r>
            <a:r>
              <a:rPr lang="en-US" dirty="0" err="1"/>
              <a:t>logfile</a:t>
            </a:r>
            <a:r>
              <a:rPr lang="en-US" dirty="0"/>
              <a:t> is easy: everything before the first space is the IP address, and everything after it does not need to be changed. </a:t>
            </a:r>
          </a:p>
          <a:p>
            <a:r>
              <a:rPr lang="en-US" dirty="0" smtClean="0"/>
              <a:t> </a:t>
            </a:r>
            <a:r>
              <a:rPr lang="en-US" dirty="0"/>
              <a:t>The dotted quad format IP address is converted into a hostname using the usual methods of </a:t>
            </a:r>
            <a:r>
              <a:rPr lang="en-US" dirty="0" err="1"/>
              <a:t>java.net.InetAddress</a:t>
            </a:r>
            <a:r>
              <a:rPr lang="en-US" dirty="0"/>
              <a:t>. PREPARED BY</a:t>
            </a:r>
          </a:p>
        </p:txBody>
      </p:sp>
    </p:spTree>
    <p:extLst>
      <p:ext uri="{BB962C8B-B14F-4D97-AF65-F5344CB8AC3E}">
        <p14:creationId xmlns:p14="http://schemas.microsoft.com/office/powerpoint/2010/main" val="188297608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172737" y="2016077"/>
            <a:ext cx="8629027" cy="4649995"/>
          </a:xfrm>
          <a:prstGeom prst="rect">
            <a:avLst/>
          </a:prstGeom>
        </p:spPr>
      </p:pic>
    </p:spTree>
    <p:extLst>
      <p:ext uri="{BB962C8B-B14F-4D97-AF65-F5344CB8AC3E}">
        <p14:creationId xmlns:p14="http://schemas.microsoft.com/office/powerpoint/2010/main" val="1942223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InetAddress</a:t>
            </a:r>
            <a:r>
              <a:rPr lang="en-US" dirty="0"/>
              <a:t> Class</a:t>
            </a:r>
          </a:p>
        </p:txBody>
      </p:sp>
      <p:sp>
        <p:nvSpPr>
          <p:cNvPr id="3" name="Content Placeholder 2"/>
          <p:cNvSpPr>
            <a:spLocks noGrp="1"/>
          </p:cNvSpPr>
          <p:nvPr>
            <p:ph idx="1"/>
          </p:nvPr>
        </p:nvSpPr>
        <p:spPr/>
        <p:txBody>
          <a:bodyPr>
            <a:normAutofit fontScale="77500" lnSpcReduction="20000"/>
          </a:bodyPr>
          <a:lstStyle/>
          <a:p>
            <a:r>
              <a:rPr lang="en-US" dirty="0"/>
              <a:t>The </a:t>
            </a:r>
            <a:r>
              <a:rPr lang="en-US" dirty="0" err="1"/>
              <a:t>java.net.InetAddress</a:t>
            </a:r>
            <a:r>
              <a:rPr lang="en-US" dirty="0"/>
              <a:t> class is high-level representation of an IP address, both IPv4 and IPv6. </a:t>
            </a:r>
            <a:endParaRPr lang="en-US" dirty="0" smtClean="0"/>
          </a:p>
          <a:p>
            <a:r>
              <a:rPr lang="en-US" dirty="0" smtClean="0"/>
              <a:t> </a:t>
            </a:r>
            <a:r>
              <a:rPr lang="en-US" dirty="0"/>
              <a:t>It is used by most of the other networking classes, including Socket, </a:t>
            </a:r>
            <a:r>
              <a:rPr lang="en-US" dirty="0" err="1"/>
              <a:t>ServerSocket</a:t>
            </a:r>
            <a:r>
              <a:rPr lang="en-US" dirty="0"/>
              <a:t>, URL, </a:t>
            </a:r>
            <a:r>
              <a:rPr lang="en-US" dirty="0" err="1"/>
              <a:t>DatagramSocket</a:t>
            </a:r>
            <a:r>
              <a:rPr lang="en-US" dirty="0"/>
              <a:t>, </a:t>
            </a:r>
            <a:r>
              <a:rPr lang="en-US" dirty="0" err="1"/>
              <a:t>DatagramPacket</a:t>
            </a:r>
            <a:r>
              <a:rPr lang="en-US" dirty="0"/>
              <a:t> and more. Usually, it includes both a hostname and an IP address. </a:t>
            </a:r>
            <a:endParaRPr lang="en-US" dirty="0" smtClean="0"/>
          </a:p>
          <a:p>
            <a:r>
              <a:rPr lang="en-US" dirty="0" smtClean="0"/>
              <a:t>Creating </a:t>
            </a:r>
            <a:r>
              <a:rPr lang="en-US" dirty="0"/>
              <a:t>New </a:t>
            </a:r>
            <a:r>
              <a:rPr lang="en-US" dirty="0" err="1"/>
              <a:t>InetAddress</a:t>
            </a:r>
            <a:r>
              <a:rPr lang="en-US" dirty="0"/>
              <a:t> Objects </a:t>
            </a:r>
            <a:endParaRPr lang="en-US" dirty="0" smtClean="0"/>
          </a:p>
          <a:p>
            <a:r>
              <a:rPr lang="en-US" dirty="0" smtClean="0"/>
              <a:t>There </a:t>
            </a:r>
            <a:r>
              <a:rPr lang="en-US" dirty="0"/>
              <a:t>are no public constructors in the </a:t>
            </a:r>
            <a:r>
              <a:rPr lang="en-US" dirty="0" err="1"/>
              <a:t>InetAddress</a:t>
            </a:r>
            <a:r>
              <a:rPr lang="en-US" dirty="0"/>
              <a:t> class. Instead, </a:t>
            </a:r>
            <a:r>
              <a:rPr lang="en-US" dirty="0" err="1"/>
              <a:t>InetAddress</a:t>
            </a:r>
            <a:r>
              <a:rPr lang="en-US" dirty="0"/>
              <a:t> has static factory methods that connect to a DNS server to resolve a hostname. The most common is </a:t>
            </a:r>
            <a:r>
              <a:rPr lang="en-US" dirty="0" err="1"/>
              <a:t>InetAddress.getByName</a:t>
            </a:r>
            <a:r>
              <a:rPr lang="en-US" dirty="0"/>
              <a:t>(). </a:t>
            </a:r>
            <a:endParaRPr lang="en-US" dirty="0" smtClean="0"/>
          </a:p>
          <a:p>
            <a:r>
              <a:rPr lang="en-US" dirty="0" smtClean="0"/>
              <a:t>For </a:t>
            </a:r>
            <a:r>
              <a:rPr lang="en-US" dirty="0"/>
              <a:t>example, this is how we look up www.javatpoint.com: </a:t>
            </a:r>
            <a:endParaRPr lang="en-US" dirty="0" smtClean="0"/>
          </a:p>
          <a:p>
            <a:r>
              <a:rPr lang="en-US" dirty="0" smtClean="0"/>
              <a:t> </a:t>
            </a:r>
            <a:r>
              <a:rPr lang="en-US" dirty="0" err="1"/>
              <a:t>InetAddress</a:t>
            </a:r>
            <a:r>
              <a:rPr lang="en-US" dirty="0"/>
              <a:t> address = </a:t>
            </a:r>
            <a:r>
              <a:rPr lang="en-US" dirty="0" err="1"/>
              <a:t>InetAddress.getByName</a:t>
            </a:r>
            <a:r>
              <a:rPr lang="en-US" dirty="0"/>
              <a:t>(“www.javatpoint.com”); It actually makes connection in the local DNS server to look up the name and the numeric address and if the DNS server can’t find the address, this method throws an </a:t>
            </a:r>
            <a:r>
              <a:rPr lang="en-US" dirty="0" err="1"/>
              <a:t>UnknownHostException</a:t>
            </a:r>
            <a:r>
              <a:rPr lang="en-US" dirty="0"/>
              <a:t>, a subclass of </a:t>
            </a:r>
            <a:r>
              <a:rPr lang="en-US" dirty="0" err="1"/>
              <a:t>IOException</a:t>
            </a:r>
            <a:endParaRPr lang="en-US" dirty="0"/>
          </a:p>
        </p:txBody>
      </p:sp>
    </p:spTree>
    <p:extLst>
      <p:ext uri="{BB962C8B-B14F-4D97-AF65-F5344CB8AC3E}">
        <p14:creationId xmlns:p14="http://schemas.microsoft.com/office/powerpoint/2010/main" val="23944591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A program that prints the address of www.javatpoint.com.</a:t>
            </a:r>
          </a:p>
        </p:txBody>
      </p:sp>
      <p:pic>
        <p:nvPicPr>
          <p:cNvPr id="4" name="Content Placeholder 3"/>
          <p:cNvPicPr>
            <a:picLocks noGrp="1" noChangeAspect="1"/>
          </p:cNvPicPr>
          <p:nvPr>
            <p:ph idx="1"/>
          </p:nvPr>
        </p:nvPicPr>
        <p:blipFill>
          <a:blip r:embed="rId2"/>
          <a:stretch>
            <a:fillRect/>
          </a:stretch>
        </p:blipFill>
        <p:spPr>
          <a:xfrm>
            <a:off x="1198932" y="1997842"/>
            <a:ext cx="9013182" cy="4664362"/>
          </a:xfrm>
          <a:prstGeom prst="rect">
            <a:avLst/>
          </a:prstGeom>
        </p:spPr>
      </p:pic>
    </p:spTree>
    <p:extLst>
      <p:ext uri="{BB962C8B-B14F-4D97-AF65-F5344CB8AC3E}">
        <p14:creationId xmlns:p14="http://schemas.microsoft.com/office/powerpoint/2010/main" val="28359609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We can also do a reverse lookup by IP address. For example, if we want the hostname for the address 104.21.79.8, passing the dotted quad address to </a:t>
            </a:r>
            <a:r>
              <a:rPr lang="en-US" dirty="0" err="1"/>
              <a:t>InetAddress.getByName</a:t>
            </a:r>
            <a:r>
              <a:rPr lang="en-US" dirty="0"/>
              <a:t>(): </a:t>
            </a:r>
            <a:r>
              <a:rPr lang="en-US" dirty="0" err="1"/>
              <a:t>InetAddress</a:t>
            </a:r>
            <a:r>
              <a:rPr lang="en-US" dirty="0"/>
              <a:t> </a:t>
            </a:r>
            <a:r>
              <a:rPr lang="en-US" dirty="0" err="1"/>
              <a:t>ia</a:t>
            </a:r>
            <a:r>
              <a:rPr lang="en-US" dirty="0"/>
              <a:t> = </a:t>
            </a:r>
            <a:r>
              <a:rPr lang="en-US" dirty="0" err="1"/>
              <a:t>InetAddress.getByName</a:t>
            </a:r>
            <a:r>
              <a:rPr lang="en-US" dirty="0"/>
              <a:t>("104.21.79.8"); </a:t>
            </a:r>
            <a:r>
              <a:rPr lang="en-US" dirty="0" err="1"/>
              <a:t>System.out.println</a:t>
            </a:r>
            <a:r>
              <a:rPr lang="en-US" dirty="0"/>
              <a:t>(</a:t>
            </a:r>
            <a:r>
              <a:rPr lang="en-US" dirty="0" err="1"/>
              <a:t>ia.getHostName</a:t>
            </a:r>
            <a:r>
              <a:rPr lang="en-US" dirty="0"/>
              <a:t>()); </a:t>
            </a:r>
          </a:p>
          <a:p>
            <a:r>
              <a:rPr lang="en-US" dirty="0" smtClean="0"/>
              <a:t>If </a:t>
            </a:r>
            <a:r>
              <a:rPr lang="en-US" dirty="0"/>
              <a:t>the address we look up doesn’t have a hostname, </a:t>
            </a:r>
            <a:r>
              <a:rPr lang="en-US" dirty="0" err="1"/>
              <a:t>getHostName</a:t>
            </a:r>
            <a:r>
              <a:rPr lang="en-US" dirty="0"/>
              <a:t>() simply returns the dotted quad address we supplied.</a:t>
            </a:r>
          </a:p>
        </p:txBody>
      </p:sp>
    </p:spTree>
    <p:extLst>
      <p:ext uri="{BB962C8B-B14F-4D97-AF65-F5344CB8AC3E}">
        <p14:creationId xmlns:p14="http://schemas.microsoft.com/office/powerpoint/2010/main" val="15186952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Getter </a:t>
            </a:r>
            <a:r>
              <a:rPr lang="en-US" dirty="0" smtClean="0"/>
              <a:t>Methods</a:t>
            </a:r>
            <a:endParaRPr lang="en-US" dirty="0"/>
          </a:p>
        </p:txBody>
      </p:sp>
      <p:pic>
        <p:nvPicPr>
          <p:cNvPr id="4" name="Content Placeholder 3"/>
          <p:cNvPicPr>
            <a:picLocks noGrp="1" noChangeAspect="1"/>
          </p:cNvPicPr>
          <p:nvPr>
            <p:ph idx="1"/>
          </p:nvPr>
        </p:nvPicPr>
        <p:blipFill>
          <a:blip r:embed="rId2"/>
          <a:stretch>
            <a:fillRect/>
          </a:stretch>
        </p:blipFill>
        <p:spPr>
          <a:xfrm>
            <a:off x="681038" y="2492446"/>
            <a:ext cx="9613900" cy="3287570"/>
          </a:xfrm>
          <a:prstGeom prst="rect">
            <a:avLst/>
          </a:prstGeom>
        </p:spPr>
      </p:pic>
    </p:spTree>
    <p:extLst>
      <p:ext uri="{BB962C8B-B14F-4D97-AF65-F5344CB8AC3E}">
        <p14:creationId xmlns:p14="http://schemas.microsoft.com/office/powerpoint/2010/main" val="20174537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0000" lnSpcReduction="20000"/>
          </a:bodyPr>
          <a:lstStyle/>
          <a:p>
            <a:r>
              <a:rPr lang="en-US" dirty="0"/>
              <a:t>The </a:t>
            </a:r>
            <a:r>
              <a:rPr lang="en-US" dirty="0" err="1"/>
              <a:t>InetAddress</a:t>
            </a:r>
            <a:r>
              <a:rPr lang="en-US" dirty="0"/>
              <a:t> class contains four getter methods that return the hostname as a string and the IP address as both a string and a byte array: </a:t>
            </a:r>
            <a:endParaRPr lang="en-US" dirty="0" smtClean="0"/>
          </a:p>
          <a:p>
            <a:pPr lvl="1"/>
            <a:r>
              <a:rPr lang="en-US" dirty="0" smtClean="0"/>
              <a:t> </a:t>
            </a:r>
            <a:r>
              <a:rPr lang="en-US" dirty="0"/>
              <a:t>public String </a:t>
            </a:r>
            <a:r>
              <a:rPr lang="en-US" dirty="0" err="1"/>
              <a:t>getHostName</a:t>
            </a:r>
            <a:r>
              <a:rPr lang="en-US" dirty="0"/>
              <a:t>() </a:t>
            </a:r>
          </a:p>
          <a:p>
            <a:pPr lvl="1"/>
            <a:r>
              <a:rPr lang="en-US" dirty="0" smtClean="0"/>
              <a:t>public </a:t>
            </a:r>
            <a:r>
              <a:rPr lang="en-US" dirty="0"/>
              <a:t>String </a:t>
            </a:r>
            <a:r>
              <a:rPr lang="en-US" dirty="0" err="1"/>
              <a:t>getCanonicalHostName</a:t>
            </a:r>
            <a:r>
              <a:rPr lang="en-US" dirty="0"/>
              <a:t>() </a:t>
            </a:r>
          </a:p>
          <a:p>
            <a:pPr lvl="1"/>
            <a:r>
              <a:rPr lang="en-US" dirty="0" smtClean="0"/>
              <a:t>public </a:t>
            </a:r>
            <a:r>
              <a:rPr lang="en-US" dirty="0"/>
              <a:t>byte[] </a:t>
            </a:r>
            <a:r>
              <a:rPr lang="en-US" dirty="0" err="1"/>
              <a:t>getAddress</a:t>
            </a:r>
            <a:r>
              <a:rPr lang="en-US" dirty="0"/>
              <a:t>() </a:t>
            </a:r>
          </a:p>
          <a:p>
            <a:pPr lvl="1"/>
            <a:r>
              <a:rPr lang="en-US" dirty="0" smtClean="0"/>
              <a:t>public </a:t>
            </a:r>
            <a:r>
              <a:rPr lang="en-US" dirty="0"/>
              <a:t>String </a:t>
            </a:r>
            <a:r>
              <a:rPr lang="en-US" dirty="0" err="1"/>
              <a:t>getHostAddress</a:t>
            </a:r>
            <a:r>
              <a:rPr lang="en-US" dirty="0"/>
              <a:t>() </a:t>
            </a:r>
          </a:p>
          <a:p>
            <a:r>
              <a:rPr lang="en-US" dirty="0" smtClean="0"/>
              <a:t>There </a:t>
            </a:r>
            <a:r>
              <a:rPr lang="en-US" dirty="0"/>
              <a:t>are no corresponding </a:t>
            </a:r>
            <a:r>
              <a:rPr lang="en-US" dirty="0" err="1"/>
              <a:t>setHostName</a:t>
            </a:r>
            <a:r>
              <a:rPr lang="en-US" dirty="0"/>
              <a:t>() and </a:t>
            </a:r>
            <a:r>
              <a:rPr lang="en-US" dirty="0" err="1"/>
              <a:t>setAddress</a:t>
            </a:r>
            <a:r>
              <a:rPr lang="en-US" dirty="0"/>
              <a:t>() methods, which means that packages outside of java.net can’t change an </a:t>
            </a:r>
            <a:r>
              <a:rPr lang="en-US" dirty="0" err="1"/>
              <a:t>InetAddress</a:t>
            </a:r>
            <a:r>
              <a:rPr lang="en-US" dirty="0"/>
              <a:t> object’s fields behind its back</a:t>
            </a:r>
            <a:r>
              <a:rPr lang="en-US" dirty="0" smtClean="0"/>
              <a:t>.	 </a:t>
            </a:r>
            <a:r>
              <a:rPr lang="en-US" dirty="0"/>
              <a:t>This makes </a:t>
            </a:r>
            <a:r>
              <a:rPr lang="en-US" dirty="0" err="1"/>
              <a:t>InetAddress</a:t>
            </a:r>
            <a:r>
              <a:rPr lang="en-US" dirty="0"/>
              <a:t> immutable and thus thread safe. </a:t>
            </a:r>
            <a:endParaRPr lang="en-US" dirty="0" smtClean="0"/>
          </a:p>
          <a:p>
            <a:r>
              <a:rPr lang="en-US" dirty="0" smtClean="0"/>
              <a:t> </a:t>
            </a:r>
            <a:r>
              <a:rPr lang="en-US" dirty="0"/>
              <a:t>The </a:t>
            </a:r>
            <a:r>
              <a:rPr lang="en-US" dirty="0" err="1"/>
              <a:t>getHostName</a:t>
            </a:r>
            <a:r>
              <a:rPr lang="en-US" dirty="0"/>
              <a:t>() method returns a String that contains the name of the host with the IP address represented by this </a:t>
            </a:r>
            <a:r>
              <a:rPr lang="en-US" dirty="0" err="1"/>
              <a:t>InetAddress</a:t>
            </a:r>
            <a:r>
              <a:rPr lang="en-US" dirty="0"/>
              <a:t> object. If the machine in question doesn’t have a hostname or if the security manager prevents the name from being determined, a dotted quad format of the numeric IP address is returned. For example: </a:t>
            </a:r>
            <a:endParaRPr lang="en-US" dirty="0" smtClean="0"/>
          </a:p>
          <a:p>
            <a:r>
              <a:rPr lang="en-US" dirty="0" err="1"/>
              <a:t>InetAddress</a:t>
            </a:r>
            <a:r>
              <a:rPr lang="en-US" dirty="0"/>
              <a:t> machine = </a:t>
            </a:r>
            <a:r>
              <a:rPr lang="en-US" dirty="0" err="1"/>
              <a:t>InetAddress.getLocalHost</a:t>
            </a:r>
            <a:r>
              <a:rPr lang="en-US" dirty="0"/>
              <a:t>(); </a:t>
            </a:r>
            <a:r>
              <a:rPr lang="en-US" dirty="0" err="1"/>
              <a:t>System.out.println</a:t>
            </a:r>
            <a:r>
              <a:rPr lang="en-US" dirty="0"/>
              <a:t>(</a:t>
            </a:r>
            <a:r>
              <a:rPr lang="en-US" dirty="0" err="1"/>
              <a:t>machine.getHostName</a:t>
            </a:r>
            <a:r>
              <a:rPr lang="en-US" dirty="0"/>
              <a:t>());</a:t>
            </a:r>
          </a:p>
        </p:txBody>
      </p:sp>
    </p:spTree>
    <p:extLst>
      <p:ext uri="{BB962C8B-B14F-4D97-AF65-F5344CB8AC3E}">
        <p14:creationId xmlns:p14="http://schemas.microsoft.com/office/powerpoint/2010/main" val="27807328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a:bodyPr>
          <a:lstStyle/>
          <a:p>
            <a:r>
              <a:rPr lang="en-US" dirty="0"/>
              <a:t>The </a:t>
            </a:r>
            <a:r>
              <a:rPr lang="en-US" dirty="0" err="1"/>
              <a:t>getCanonicalHostName</a:t>
            </a:r>
            <a:r>
              <a:rPr lang="en-US" dirty="0"/>
              <a:t>() method is similar, but it’s a bit more aggressive about contacting DNS. </a:t>
            </a:r>
            <a:r>
              <a:rPr lang="en-US" dirty="0" err="1"/>
              <a:t>getHostName</a:t>
            </a:r>
            <a:r>
              <a:rPr lang="en-US" dirty="0"/>
              <a:t>() will only call DNS if it doesn’t think it already knows the hostname. </a:t>
            </a:r>
            <a:r>
              <a:rPr lang="en-US" dirty="0" err="1"/>
              <a:t>getCanonicalHostName</a:t>
            </a:r>
            <a:r>
              <a:rPr lang="en-US" dirty="0"/>
              <a:t>() calls DNS if it can, and may replace the existing cached hostname</a:t>
            </a:r>
            <a:r>
              <a:rPr lang="en-US" dirty="0" smtClean="0"/>
              <a:t>.</a:t>
            </a:r>
          </a:p>
          <a:p>
            <a:r>
              <a:rPr lang="en-US" dirty="0" smtClean="0"/>
              <a:t> </a:t>
            </a:r>
            <a:r>
              <a:rPr lang="en-US" dirty="0"/>
              <a:t>For example</a:t>
            </a:r>
            <a:r>
              <a:rPr lang="en-US" dirty="0" smtClean="0"/>
              <a:t>:</a:t>
            </a:r>
          </a:p>
          <a:p>
            <a:r>
              <a:rPr lang="en-US" dirty="0" smtClean="0"/>
              <a:t> </a:t>
            </a:r>
            <a:r>
              <a:rPr lang="en-US" dirty="0" err="1"/>
              <a:t>InetAddress</a:t>
            </a:r>
            <a:r>
              <a:rPr lang="en-US" dirty="0"/>
              <a:t> machine = </a:t>
            </a:r>
            <a:r>
              <a:rPr lang="en-US" dirty="0" err="1"/>
              <a:t>InetAddress.getLocalHost</a:t>
            </a:r>
            <a:r>
              <a:rPr lang="en-US" dirty="0" smtClean="0"/>
              <a:t>();</a:t>
            </a:r>
          </a:p>
          <a:p>
            <a:r>
              <a:rPr lang="en-US" dirty="0" smtClean="0"/>
              <a:t> </a:t>
            </a:r>
            <a:r>
              <a:rPr lang="en-US" dirty="0"/>
              <a:t>String localhost = </a:t>
            </a:r>
            <a:r>
              <a:rPr lang="en-US" dirty="0" err="1"/>
              <a:t>machine.getCanonicalHostName</a:t>
            </a:r>
            <a:r>
              <a:rPr lang="en-US" dirty="0"/>
              <a:t>(); </a:t>
            </a:r>
          </a:p>
          <a:p>
            <a:r>
              <a:rPr lang="en-US" dirty="0" smtClean="0"/>
              <a:t>The </a:t>
            </a:r>
            <a:r>
              <a:rPr lang="en-US" dirty="0" err="1"/>
              <a:t>getCanonicalHostName</a:t>
            </a:r>
            <a:r>
              <a:rPr lang="en-US" dirty="0"/>
              <a:t>() method is particularly useful when you’re starting with a dotted quad IP address rather than the hostname.</a:t>
            </a:r>
          </a:p>
        </p:txBody>
      </p:sp>
    </p:spTree>
    <p:extLst>
      <p:ext uri="{BB962C8B-B14F-4D97-AF65-F5344CB8AC3E}">
        <p14:creationId xmlns:p14="http://schemas.microsoft.com/office/powerpoint/2010/main" val="3523463843"/>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Berlin</Template>
  <TotalTime>125</TotalTime>
  <Words>3495</Words>
  <Application>Microsoft Office PowerPoint</Application>
  <PresentationFormat>Widescreen</PresentationFormat>
  <Paragraphs>142</Paragraphs>
  <Slides>37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37</vt:i4>
      </vt:variant>
    </vt:vector>
  </HeadingPairs>
  <TitlesOfParts>
    <vt:vector size="40" baseType="lpstr">
      <vt:lpstr>Arial</vt:lpstr>
      <vt:lpstr>Trebuchet MS</vt:lpstr>
      <vt:lpstr>Berlin</vt:lpstr>
      <vt:lpstr>Unit 2</vt:lpstr>
      <vt:lpstr>INTERNET ADDRESSES</vt:lpstr>
      <vt:lpstr>PowerPoint Presentation</vt:lpstr>
      <vt:lpstr>The InetAddress Class</vt:lpstr>
      <vt:lpstr>Example 1: A program that prints the address of www.javatpoint.com.</vt:lpstr>
      <vt:lpstr>PowerPoint Presentation</vt:lpstr>
      <vt:lpstr>Getter Methods</vt:lpstr>
      <vt:lpstr>PowerPoint Presentation</vt:lpstr>
      <vt:lpstr>PowerPoint Presentation</vt:lpstr>
      <vt:lpstr>Given the address, find the hostname.</vt:lpstr>
      <vt:lpstr>PowerPoint Presentation</vt:lpstr>
      <vt:lpstr> Determining whether an IP address is v4 or v6.</vt:lpstr>
      <vt:lpstr>Address Types, Testing Reachability and Object Methods</vt:lpstr>
      <vt:lpstr>PowerPoint Presentation</vt:lpstr>
      <vt:lpstr>PowerPoint Presentation</vt:lpstr>
      <vt:lpstr>Testing the characteristics of an IP address</vt:lpstr>
      <vt:lpstr> the output from an IPv4 and IPv6 address:</vt:lpstr>
      <vt:lpstr>Testing Reachability</vt:lpstr>
      <vt:lpstr>Object Methods</vt:lpstr>
      <vt:lpstr>PowerPoint Presentation</vt:lpstr>
      <vt:lpstr>PowerPoint Presentation</vt:lpstr>
      <vt:lpstr>Inet4Address and Inet6Address</vt:lpstr>
      <vt:lpstr>The Network Interface Class: Factory Method &amp; Getter Method</vt:lpstr>
      <vt:lpstr>Factory method</vt:lpstr>
      <vt:lpstr>PowerPoint Presentation</vt:lpstr>
      <vt:lpstr>PowerPoint Presentation</vt:lpstr>
      <vt:lpstr>public static NetworkInterface getByInetAddress(InetAddress address) throws SocketException </vt:lpstr>
      <vt:lpstr>PowerPoint Presentation</vt:lpstr>
      <vt:lpstr>PowerPoint Presentation</vt:lpstr>
      <vt:lpstr>Getter Methods</vt:lpstr>
      <vt:lpstr>PowerPoint Presentation</vt:lpstr>
      <vt:lpstr>PowerPoint Presentation</vt:lpstr>
      <vt:lpstr>Some Useful Programs: SpamCheck, Processing Web Server Logfiles</vt:lpstr>
      <vt:lpstr>PowerPoint Presentation</vt:lpstr>
      <vt:lpstr>Processing Web Server Logfiles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2</dc:title>
  <dc:creator>Sudan Prajapati</dc:creator>
  <cp:lastModifiedBy>Sudan Prajapati</cp:lastModifiedBy>
  <cp:revision>8</cp:revision>
  <dcterms:created xsi:type="dcterms:W3CDTF">2024-06-04T23:56:29Z</dcterms:created>
  <dcterms:modified xsi:type="dcterms:W3CDTF">2024-06-06T02:02:49Z</dcterms:modified>
</cp:coreProperties>
</file>

<file path=docProps/thumbnail.jpeg>
</file>